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401" r:id="rId22"/>
    <p:sldId id="400" r:id="rId2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7" autoAdjust="0"/>
    <p:restoredTop sz="94660"/>
  </p:normalViewPr>
  <p:slideViewPr>
    <p:cSldViewPr snapToGrid="0">
      <p:cViewPr varScale="1">
        <p:scale>
          <a:sx n="64" d="100"/>
          <a:sy n="64" d="100"/>
        </p:scale>
        <p:origin x="3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1837148A-2C49-4E31-A3CE-75A1A1BA5EE6}" type="datetimeFigureOut">
              <a:rPr lang="el-GR" smtClean="0"/>
              <a:t>28/7/2025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C36E03C-9ADD-48F9-9380-7C229D861499}" type="slidenum">
              <a:rPr lang="el-GR" smtClean="0"/>
              <a:t>‹#›</a:t>
            </a:fld>
            <a:endParaRPr lang="el-GR"/>
          </a:p>
        </p:txBody>
      </p:sp>
    </p:spTree>
    <p:extLst>
      <p:ext uri="{BB962C8B-B14F-4D97-AF65-F5344CB8AC3E}">
        <p14:creationId xmlns:p14="http://schemas.microsoft.com/office/powerpoint/2010/main" val="2698356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1837148A-2C49-4E31-A3CE-75A1A1BA5EE6}" type="datetimeFigureOut">
              <a:rPr lang="el-GR" smtClean="0"/>
              <a:t>28/7/2025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C36E03C-9ADD-48F9-9380-7C229D861499}" type="slidenum">
              <a:rPr lang="el-GR" smtClean="0"/>
              <a:t>‹#›</a:t>
            </a:fld>
            <a:endParaRPr lang="el-GR"/>
          </a:p>
        </p:txBody>
      </p:sp>
    </p:spTree>
    <p:extLst>
      <p:ext uri="{BB962C8B-B14F-4D97-AF65-F5344CB8AC3E}">
        <p14:creationId xmlns:p14="http://schemas.microsoft.com/office/powerpoint/2010/main" val="1517242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1837148A-2C49-4E31-A3CE-75A1A1BA5EE6}" type="datetimeFigureOut">
              <a:rPr lang="el-GR" smtClean="0"/>
              <a:t>28/7/2025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C36E03C-9ADD-48F9-9380-7C229D861499}" type="slidenum">
              <a:rPr lang="el-GR" smtClean="0"/>
              <a:t>‹#›</a:t>
            </a:fld>
            <a:endParaRPr lang="el-GR"/>
          </a:p>
        </p:txBody>
      </p:sp>
    </p:spTree>
    <p:extLst>
      <p:ext uri="{BB962C8B-B14F-4D97-AF65-F5344CB8AC3E}">
        <p14:creationId xmlns:p14="http://schemas.microsoft.com/office/powerpoint/2010/main" val="463709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1837148A-2C49-4E31-A3CE-75A1A1BA5EE6}" type="datetimeFigureOut">
              <a:rPr lang="el-GR" smtClean="0"/>
              <a:t>28/7/2025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C36E03C-9ADD-48F9-9380-7C229D861499}" type="slidenum">
              <a:rPr lang="el-GR" smtClean="0"/>
              <a:t>‹#›</a:t>
            </a:fld>
            <a:endParaRPr lang="el-GR"/>
          </a:p>
        </p:txBody>
      </p:sp>
    </p:spTree>
    <p:extLst>
      <p:ext uri="{BB962C8B-B14F-4D97-AF65-F5344CB8AC3E}">
        <p14:creationId xmlns:p14="http://schemas.microsoft.com/office/powerpoint/2010/main" val="154361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37148A-2C49-4E31-A3CE-75A1A1BA5EE6}" type="datetimeFigureOut">
              <a:rPr lang="el-GR" smtClean="0"/>
              <a:t>28/7/2025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C36E03C-9ADD-48F9-9380-7C229D861499}" type="slidenum">
              <a:rPr lang="el-GR" smtClean="0"/>
              <a:t>‹#›</a:t>
            </a:fld>
            <a:endParaRPr lang="el-GR"/>
          </a:p>
        </p:txBody>
      </p:sp>
    </p:spTree>
    <p:extLst>
      <p:ext uri="{BB962C8B-B14F-4D97-AF65-F5344CB8AC3E}">
        <p14:creationId xmlns:p14="http://schemas.microsoft.com/office/powerpoint/2010/main" val="1745925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1837148A-2C49-4E31-A3CE-75A1A1BA5EE6}" type="datetimeFigureOut">
              <a:rPr lang="el-GR" smtClean="0"/>
              <a:t>28/7/2025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C36E03C-9ADD-48F9-9380-7C229D861499}" type="slidenum">
              <a:rPr lang="el-GR" smtClean="0"/>
              <a:t>‹#›</a:t>
            </a:fld>
            <a:endParaRPr lang="el-GR"/>
          </a:p>
        </p:txBody>
      </p:sp>
    </p:spTree>
    <p:extLst>
      <p:ext uri="{BB962C8B-B14F-4D97-AF65-F5344CB8AC3E}">
        <p14:creationId xmlns:p14="http://schemas.microsoft.com/office/powerpoint/2010/main" val="3701386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1837148A-2C49-4E31-A3CE-75A1A1BA5EE6}" type="datetimeFigureOut">
              <a:rPr lang="el-GR" smtClean="0"/>
              <a:t>28/7/2025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0C36E03C-9ADD-48F9-9380-7C229D861499}" type="slidenum">
              <a:rPr lang="el-GR" smtClean="0"/>
              <a:t>‹#›</a:t>
            </a:fld>
            <a:endParaRPr lang="el-GR"/>
          </a:p>
        </p:txBody>
      </p:sp>
    </p:spTree>
    <p:extLst>
      <p:ext uri="{BB962C8B-B14F-4D97-AF65-F5344CB8AC3E}">
        <p14:creationId xmlns:p14="http://schemas.microsoft.com/office/powerpoint/2010/main" val="358428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1837148A-2C49-4E31-A3CE-75A1A1BA5EE6}" type="datetimeFigureOut">
              <a:rPr lang="el-GR" smtClean="0"/>
              <a:t>28/7/2025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0C36E03C-9ADD-48F9-9380-7C229D861499}" type="slidenum">
              <a:rPr lang="el-GR" smtClean="0"/>
              <a:t>‹#›</a:t>
            </a:fld>
            <a:endParaRPr lang="el-GR"/>
          </a:p>
        </p:txBody>
      </p:sp>
    </p:spTree>
    <p:extLst>
      <p:ext uri="{BB962C8B-B14F-4D97-AF65-F5344CB8AC3E}">
        <p14:creationId xmlns:p14="http://schemas.microsoft.com/office/powerpoint/2010/main" val="4217762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37148A-2C49-4E31-A3CE-75A1A1BA5EE6}" type="datetimeFigureOut">
              <a:rPr lang="el-GR" smtClean="0"/>
              <a:t>28/7/2025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0C36E03C-9ADD-48F9-9380-7C229D861499}" type="slidenum">
              <a:rPr lang="el-GR" smtClean="0"/>
              <a:t>‹#›</a:t>
            </a:fld>
            <a:endParaRPr lang="el-GR"/>
          </a:p>
        </p:txBody>
      </p:sp>
    </p:spTree>
    <p:extLst>
      <p:ext uri="{BB962C8B-B14F-4D97-AF65-F5344CB8AC3E}">
        <p14:creationId xmlns:p14="http://schemas.microsoft.com/office/powerpoint/2010/main" val="402890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37148A-2C49-4E31-A3CE-75A1A1BA5EE6}" type="datetimeFigureOut">
              <a:rPr lang="el-GR" smtClean="0"/>
              <a:t>28/7/2025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C36E03C-9ADD-48F9-9380-7C229D861499}" type="slidenum">
              <a:rPr lang="el-GR" smtClean="0"/>
              <a:t>‹#›</a:t>
            </a:fld>
            <a:endParaRPr lang="el-GR"/>
          </a:p>
        </p:txBody>
      </p:sp>
    </p:spTree>
    <p:extLst>
      <p:ext uri="{BB962C8B-B14F-4D97-AF65-F5344CB8AC3E}">
        <p14:creationId xmlns:p14="http://schemas.microsoft.com/office/powerpoint/2010/main" val="1948100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37148A-2C49-4E31-A3CE-75A1A1BA5EE6}" type="datetimeFigureOut">
              <a:rPr lang="el-GR" smtClean="0"/>
              <a:t>28/7/2025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C36E03C-9ADD-48F9-9380-7C229D861499}" type="slidenum">
              <a:rPr lang="el-GR" smtClean="0"/>
              <a:t>‹#›</a:t>
            </a:fld>
            <a:endParaRPr lang="el-GR"/>
          </a:p>
        </p:txBody>
      </p:sp>
    </p:spTree>
    <p:extLst>
      <p:ext uri="{BB962C8B-B14F-4D97-AF65-F5344CB8AC3E}">
        <p14:creationId xmlns:p14="http://schemas.microsoft.com/office/powerpoint/2010/main" val="4052022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37148A-2C49-4E31-A3CE-75A1A1BA5EE6}" type="datetimeFigureOut">
              <a:rPr lang="el-GR" smtClean="0"/>
              <a:t>28/7/2025</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36E03C-9ADD-48F9-9380-7C229D861499}" type="slidenum">
              <a:rPr lang="el-GR" smtClean="0"/>
              <a:t>‹#›</a:t>
            </a:fld>
            <a:endParaRPr lang="el-GR"/>
          </a:p>
        </p:txBody>
      </p:sp>
    </p:spTree>
    <p:extLst>
      <p:ext uri="{BB962C8B-B14F-4D97-AF65-F5344CB8AC3E}">
        <p14:creationId xmlns:p14="http://schemas.microsoft.com/office/powerpoint/2010/main" val="3303714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YYvnvr8Cpzo?si=tW78HAMfHcJx6yc1" TargetMode="External"/><Relationship Id="rId2" Type="http://schemas.openxmlformats.org/officeDocument/2006/relationships/hyperlink" Target="https://youtu.be/1xhhnxxwIcQ?si=oxhcO1FAddjmx1PR" TargetMode="Externa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http://www.crossed-flag-pins.com/Friendship-Pins/Russia/Flag-Pins-Russia-Greece.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http://www.crossed-flag-pins.com/Friendship-Pins/Russia/Flag-Pins-Russia-Greece.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l-GR" b="1" i="1" dirty="0">
                <a:solidFill>
                  <a:srgbClr val="0070C0"/>
                </a:solidFill>
              </a:rPr>
              <a:t>Η</a:t>
            </a:r>
            <a:r>
              <a:rPr lang="el-GR" i="1" dirty="0"/>
              <a:t> </a:t>
            </a:r>
            <a:r>
              <a:rPr lang="el-GR" b="1" i="1" dirty="0"/>
              <a:t>Ελλάδα </a:t>
            </a:r>
            <a:r>
              <a:rPr lang="el-GR" b="1" i="1" dirty="0">
                <a:solidFill>
                  <a:srgbClr val="FF0000"/>
                </a:solidFill>
              </a:rPr>
              <a:t>και</a:t>
            </a:r>
            <a:r>
              <a:rPr lang="el-GR" b="1" i="1" dirty="0"/>
              <a:t> </a:t>
            </a:r>
            <a:r>
              <a:rPr lang="el-GR" b="1" i="1" dirty="0">
                <a:solidFill>
                  <a:srgbClr val="FF0000"/>
                </a:solidFill>
              </a:rPr>
              <a:t>οι </a:t>
            </a:r>
            <a:r>
              <a:rPr lang="el-GR" b="1" i="1" dirty="0">
                <a:solidFill>
                  <a:srgbClr val="FFFF00"/>
                </a:solidFill>
              </a:rPr>
              <a:t>Ολυμπιακοί</a:t>
            </a:r>
            <a:r>
              <a:rPr lang="el-GR" i="1" dirty="0"/>
              <a:t> </a:t>
            </a:r>
            <a:r>
              <a:rPr lang="el-GR" b="1" i="1" dirty="0">
                <a:solidFill>
                  <a:schemeClr val="accent6">
                    <a:lumMod val="75000"/>
                  </a:schemeClr>
                </a:solidFill>
              </a:rPr>
              <a:t>Αγώνες</a:t>
            </a:r>
          </a:p>
        </p:txBody>
      </p:sp>
      <p:sp>
        <p:nvSpPr>
          <p:cNvPr id="16" name="Text Placeholder 15"/>
          <p:cNvSpPr>
            <a:spLocks noGrp="1"/>
          </p:cNvSpPr>
          <p:nvPr>
            <p:ph type="body" idx="1"/>
          </p:nvPr>
        </p:nvSpPr>
        <p:spPr>
          <a:xfrm>
            <a:off x="839788" y="1681163"/>
            <a:ext cx="5157787" cy="50773"/>
          </a:xfrm>
        </p:spPr>
        <p:txBody>
          <a:bodyPr>
            <a:normAutofit fontScale="25000" lnSpcReduction="20000"/>
          </a:bodyPr>
          <a:lstStyle/>
          <a:p>
            <a:endParaRPr lang="el-GR" dirty="0"/>
          </a:p>
        </p:txBody>
      </p:sp>
      <p:sp>
        <p:nvSpPr>
          <p:cNvPr id="17" name="Content Placeholder 16"/>
          <p:cNvSpPr>
            <a:spLocks noGrp="1"/>
          </p:cNvSpPr>
          <p:nvPr>
            <p:ph sz="half" idx="2"/>
          </p:nvPr>
        </p:nvSpPr>
        <p:spPr>
          <a:xfrm>
            <a:off x="839788" y="1561454"/>
            <a:ext cx="5157787" cy="4628209"/>
          </a:xfrm>
        </p:spPr>
        <p:txBody>
          <a:bodyPr>
            <a:normAutofit lnSpcReduction="10000"/>
          </a:bodyPr>
          <a:lstStyle/>
          <a:p>
            <a:pPr marL="0" indent="0">
              <a:buNone/>
            </a:pPr>
            <a:r>
              <a:rPr lang="el-GR" dirty="0"/>
              <a:t>Οι Ολυμπιακοί Αγώνες δεν είναι απλώς μια παγκόσμια αθλητική διοργάνωση. Είναι ένας θεσμός που γεννήθηκε στην καρδιά της Αρχαίας Ελλάδας και συνεχίζει να εμπνέει μέχρι σήμερα.</a:t>
            </a:r>
            <a:br>
              <a:rPr lang="el-GR" dirty="0"/>
            </a:br>
            <a:r>
              <a:rPr lang="el-GR" dirty="0"/>
              <a:t>Μέσα από αυτό το ταξίδι θα γνωρίσουμε πώς η Ελλάδα — από την ιερή Ολυμπία μέχρι την Αθήνα του 2004 — δεν στάθηκε μόνο ως τόπος, αλλά ως πνευματικός φάρος των Ολυμπιακών αξιών.</a:t>
            </a:r>
          </a:p>
          <a:p>
            <a:endParaRPr lang="el-GR" dirty="0"/>
          </a:p>
        </p:txBody>
      </p:sp>
      <p:sp>
        <p:nvSpPr>
          <p:cNvPr id="18" name="Text Placeholder 17"/>
          <p:cNvSpPr>
            <a:spLocks noGrp="1"/>
          </p:cNvSpPr>
          <p:nvPr>
            <p:ph type="body" sz="quarter" idx="3"/>
          </p:nvPr>
        </p:nvSpPr>
        <p:spPr>
          <a:xfrm>
            <a:off x="6303936" y="1383224"/>
            <a:ext cx="5051452" cy="1121851"/>
          </a:xfrm>
        </p:spPr>
        <p:txBody>
          <a:bodyPr>
            <a:normAutofit fontScale="47500" lnSpcReduction="20000"/>
          </a:bodyPr>
          <a:lstStyle/>
          <a:p>
            <a:endParaRPr lang="el-GR" dirty="0"/>
          </a:p>
          <a:p>
            <a:r>
              <a:rPr lang="ru-RU" dirty="0"/>
              <a:t>Олимпийские игры — это не просто всемирное спортивное событие. Это традиция, родившаяся в сердце Древней Греции и продолжающая вдохновлять до наших дней.</a:t>
            </a:r>
            <a:br>
              <a:rPr lang="ru-RU" dirty="0"/>
            </a:br>
            <a:r>
              <a:rPr lang="ru-RU" dirty="0"/>
              <a:t>В этом путешествии мы узнаем, как Греция — от священной Олимпии до Афин 2004 года — стала не просто местом, а духовным маяком олимпийских ценностей.</a:t>
            </a:r>
          </a:p>
          <a:p>
            <a:endParaRPr lang="el-GR" dirty="0"/>
          </a:p>
        </p:txBody>
      </p:sp>
      <p:pic>
        <p:nvPicPr>
          <p:cNvPr id="18434" name="Picture 2" descr="Η ιστορία των Ολυμπιακών Αγώνων | Veggasport"/>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342680" y="2619640"/>
            <a:ext cx="5141564" cy="3455458"/>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descr="Изображение выглядит как дизайн&#10;&#10;Содержимое, созданное искусственным интеллектом, может быть неверным.">
            <a:extLst>
              <a:ext uri="{FF2B5EF4-FFF2-40B4-BE49-F238E27FC236}">
                <a16:creationId xmlns:a16="http://schemas.microsoft.com/office/drawing/2014/main" id="{88A0ED5F-A4C0-B8B6-4023-5196E2DA6B08}"/>
              </a:ext>
            </a:extLst>
          </p:cNvPr>
          <p:cNvPicPr>
            <a:picLocks noChangeAspect="1"/>
          </p:cNvPicPr>
          <p:nvPr/>
        </p:nvPicPr>
        <p:blipFill>
          <a:blip r:embed="rId3"/>
          <a:stretch>
            <a:fillRect/>
          </a:stretch>
        </p:blipFill>
        <p:spPr>
          <a:xfrm>
            <a:off x="9698636" y="-4660"/>
            <a:ext cx="2493363" cy="919922"/>
          </a:xfrm>
          <a:prstGeom prst="rect">
            <a:avLst/>
          </a:prstGeom>
        </p:spPr>
      </p:pic>
    </p:spTree>
    <p:extLst>
      <p:ext uri="{BB962C8B-B14F-4D97-AF65-F5344CB8AC3E}">
        <p14:creationId xmlns:p14="http://schemas.microsoft.com/office/powerpoint/2010/main" val="1405548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Cyrl-AZ" b="1" i="1" dirty="0">
                <a:solidFill>
                  <a:srgbClr val="0070C0"/>
                </a:solidFill>
              </a:rPr>
              <a:t>Олимпиада в Афинах, 1896</a:t>
            </a:r>
            <a:br>
              <a:rPr lang="el-GR" b="1" i="1" dirty="0">
                <a:solidFill>
                  <a:srgbClr val="0070C0"/>
                </a:solidFill>
              </a:rPr>
            </a:br>
            <a:endParaRPr lang="el-GR" b="1" i="1" dirty="0">
              <a:solidFill>
                <a:srgbClr val="0070C0"/>
              </a:solidFill>
            </a:endParaRPr>
          </a:p>
        </p:txBody>
      </p:sp>
      <p:sp>
        <p:nvSpPr>
          <p:cNvPr id="3" name="Text Placeholder 2"/>
          <p:cNvSpPr>
            <a:spLocks noGrp="1"/>
          </p:cNvSpPr>
          <p:nvPr>
            <p:ph type="body" idx="1"/>
          </p:nvPr>
        </p:nvSpPr>
        <p:spPr/>
        <p:txBody>
          <a:bodyPr/>
          <a:lstStyle/>
          <a:p>
            <a:r>
              <a:rPr lang="el-GR" i="1" u="sng" dirty="0"/>
              <a:t>Οι Ολυμπιακοί Αγώνες στην Αθήνα, 1896</a:t>
            </a:r>
          </a:p>
        </p:txBody>
      </p:sp>
      <p:sp>
        <p:nvSpPr>
          <p:cNvPr id="4" name="Content Placeholder 3"/>
          <p:cNvSpPr>
            <a:spLocks noGrp="1"/>
          </p:cNvSpPr>
          <p:nvPr>
            <p:ph sz="half" idx="2"/>
          </p:nvPr>
        </p:nvSpPr>
        <p:spPr/>
        <p:txBody>
          <a:bodyPr>
            <a:normAutofit fontScale="92500" lnSpcReduction="20000"/>
          </a:bodyPr>
          <a:lstStyle/>
          <a:p>
            <a:pPr marL="0" indent="0">
              <a:buNone/>
            </a:pPr>
            <a:r>
              <a:rPr lang="el-GR" dirty="0"/>
              <a:t>Η Αθήνα φιλοξένησε 14 χώρες και 241 αθλητές.</a:t>
            </a:r>
            <a:br>
              <a:rPr lang="el-GR" dirty="0"/>
            </a:br>
            <a:r>
              <a:rPr lang="el-GR" dirty="0"/>
              <a:t>Οι Αγώνες πραγματοποιήθηκαν στο Παναθηναϊκό Στάδιο (Καλλιμάρμαρο), φτιαγμένο από λευκό μάρμαρο.</a:t>
            </a:r>
            <a:br>
              <a:rPr lang="el-GR" dirty="0"/>
            </a:br>
            <a:r>
              <a:rPr lang="el-GR" dirty="0"/>
              <a:t>Ο Έλληνας δρομέας Σπύρος Λούης έγινε ήρωας του έθνους, κερδίζοντας τον μαραθώνιο.</a:t>
            </a:r>
            <a:br>
              <a:rPr lang="el-GR" dirty="0"/>
            </a:br>
            <a:r>
              <a:rPr lang="el-GR" dirty="0"/>
              <a:t>Αυτή η επιτυχία αποτέλεσε τη βάση της σύγχρονης ολυμπιακής παράδοσης.</a:t>
            </a:r>
          </a:p>
        </p:txBody>
      </p:sp>
      <p:sp>
        <p:nvSpPr>
          <p:cNvPr id="5" name="Text Placeholder 4"/>
          <p:cNvSpPr>
            <a:spLocks noGrp="1"/>
          </p:cNvSpPr>
          <p:nvPr>
            <p:ph type="body" sz="quarter" idx="3"/>
          </p:nvPr>
        </p:nvSpPr>
        <p:spPr/>
        <p:txBody>
          <a:bodyPr>
            <a:normAutofit fontScale="47500" lnSpcReduction="20000"/>
          </a:bodyPr>
          <a:lstStyle/>
          <a:p>
            <a:r>
              <a:rPr lang="ru-RU" b="0" dirty="0"/>
              <a:t>Афины принимали 14 стран и 241 спортсмена.</a:t>
            </a:r>
            <a:br>
              <a:rPr lang="ru-RU" dirty="0"/>
            </a:br>
            <a:r>
              <a:rPr lang="ru-RU" b="0" dirty="0"/>
              <a:t>Игры прошли на стадионе Панатинаикос (Каллимармаро), построенном из белого мрамора.</a:t>
            </a:r>
            <a:br>
              <a:rPr lang="ru-RU" dirty="0"/>
            </a:br>
            <a:r>
              <a:rPr lang="ru-RU" b="0" dirty="0"/>
              <a:t>Греческий бегун </a:t>
            </a:r>
            <a:r>
              <a:rPr lang="ru-RU" dirty="0"/>
              <a:t>Спиридон Луис</a:t>
            </a:r>
            <a:r>
              <a:rPr lang="ru-RU" b="0" dirty="0"/>
              <a:t> стал героем нации, выиграв марафон.</a:t>
            </a:r>
            <a:br>
              <a:rPr lang="ru-RU" dirty="0"/>
            </a:br>
            <a:r>
              <a:rPr lang="ru-RU" b="0" dirty="0"/>
              <a:t>Этот успех стал основой современной олимпийской традиции.</a:t>
            </a:r>
            <a:endParaRPr lang="el-GR" dirty="0"/>
          </a:p>
        </p:txBody>
      </p:sp>
      <p:pic>
        <p:nvPicPr>
          <p:cNvPr id="11266" name="Picture 2" descr="5+1 πράγματα που δε ξέρατε για τον Σπύρο Λούη - Maroussi News"/>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331057" y="3051572"/>
            <a:ext cx="5133813" cy="2849408"/>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Изображение выглядит как дизайн&#10;&#10;Содержимое, созданное искусственным интеллектом, может быть неверным.">
            <a:extLst>
              <a:ext uri="{FF2B5EF4-FFF2-40B4-BE49-F238E27FC236}">
                <a16:creationId xmlns:a16="http://schemas.microsoft.com/office/drawing/2014/main" id="{9FF3BAED-222E-963B-FB0F-B5439399603F}"/>
              </a:ext>
            </a:extLst>
          </p:cNvPr>
          <p:cNvPicPr>
            <a:picLocks noChangeAspect="1"/>
          </p:cNvPicPr>
          <p:nvPr/>
        </p:nvPicPr>
        <p:blipFill>
          <a:blip r:embed="rId3"/>
          <a:stretch>
            <a:fillRect/>
          </a:stretch>
        </p:blipFill>
        <p:spPr>
          <a:xfrm>
            <a:off x="9698636" y="-4660"/>
            <a:ext cx="2493363" cy="919922"/>
          </a:xfrm>
          <a:prstGeom prst="rect">
            <a:avLst/>
          </a:prstGeom>
        </p:spPr>
      </p:pic>
    </p:spTree>
    <p:extLst>
      <p:ext uri="{BB962C8B-B14F-4D97-AF65-F5344CB8AC3E}">
        <p14:creationId xmlns:p14="http://schemas.microsoft.com/office/powerpoint/2010/main" val="2090456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1" dirty="0"/>
              <a:t> </a:t>
            </a:r>
            <a:r>
              <a:rPr lang="ru-RU" b="1" i="1" dirty="0">
                <a:solidFill>
                  <a:srgbClr val="0070C0"/>
                </a:solidFill>
              </a:rPr>
              <a:t>Греция и Олимпийские игры сегодня</a:t>
            </a:r>
            <a:endParaRPr lang="el-GR" i="1" dirty="0">
              <a:solidFill>
                <a:srgbClr val="0070C0"/>
              </a:solidFill>
            </a:endParaRPr>
          </a:p>
        </p:txBody>
      </p:sp>
      <p:sp>
        <p:nvSpPr>
          <p:cNvPr id="3" name="Text Placeholder 2"/>
          <p:cNvSpPr>
            <a:spLocks noGrp="1"/>
          </p:cNvSpPr>
          <p:nvPr>
            <p:ph type="body" idx="1"/>
          </p:nvPr>
        </p:nvSpPr>
        <p:spPr/>
        <p:txBody>
          <a:bodyPr/>
          <a:lstStyle/>
          <a:p>
            <a:r>
              <a:rPr lang="el-GR" i="1" u="sng" dirty="0"/>
              <a:t>Η Ελλάδα και οι Ολυμπιακοί Αγώνες σήμερα</a:t>
            </a:r>
          </a:p>
        </p:txBody>
      </p:sp>
      <p:sp>
        <p:nvSpPr>
          <p:cNvPr id="4" name="Content Placeholder 3"/>
          <p:cNvSpPr>
            <a:spLocks noGrp="1"/>
          </p:cNvSpPr>
          <p:nvPr>
            <p:ph sz="half" idx="2"/>
          </p:nvPr>
        </p:nvSpPr>
        <p:spPr/>
        <p:txBody>
          <a:bodyPr>
            <a:normAutofit fontScale="85000" lnSpcReduction="20000"/>
          </a:bodyPr>
          <a:lstStyle/>
          <a:p>
            <a:pPr marL="0" indent="0">
              <a:buNone/>
            </a:pPr>
            <a:r>
              <a:rPr lang="el-GR" dirty="0"/>
              <a:t>Η Ελλάδα συμμετέχει σε όλους τους σύγχρονους Ολυμπιακούς Αγώνες από το 1896.</a:t>
            </a:r>
            <a:br>
              <a:rPr lang="el-GR" dirty="0"/>
            </a:br>
            <a:r>
              <a:rPr lang="el-GR" dirty="0"/>
              <a:t>Σε κάθε τελετή έναρξης, η Ελλάδα παρελαύνει πρώτη — προς τιμήν του ρόλου της στην ιστορία.</a:t>
            </a:r>
            <a:br>
              <a:rPr lang="el-GR" dirty="0"/>
            </a:br>
            <a:r>
              <a:rPr lang="el-GR" dirty="0"/>
              <a:t>Έλληνες αθλητές έχουν κερδίσει μετάλλια στον στίβο, στην άρση βαρών, στην ιστιοπλοΐα, στη γυμναστική.</a:t>
            </a:r>
            <a:br>
              <a:rPr lang="el-GR" dirty="0"/>
            </a:br>
            <a:r>
              <a:rPr lang="el-GR" dirty="0"/>
              <a:t>Ο Ολυμπιακός Ύμνος, που ακούγεται σε κάθε διοργάνωση, γράφτηκε από τον ποιητή Κωστή Παλαμά και τον συνθέτη Σπύρο Σαμάρα.</a:t>
            </a:r>
          </a:p>
        </p:txBody>
      </p:sp>
      <p:sp>
        <p:nvSpPr>
          <p:cNvPr id="5" name="Text Placeholder 4"/>
          <p:cNvSpPr>
            <a:spLocks noGrp="1"/>
          </p:cNvSpPr>
          <p:nvPr>
            <p:ph type="body" sz="quarter" idx="3"/>
          </p:nvPr>
        </p:nvSpPr>
        <p:spPr/>
        <p:txBody>
          <a:bodyPr>
            <a:normAutofit fontScale="40000" lnSpcReduction="20000"/>
          </a:bodyPr>
          <a:lstStyle/>
          <a:p>
            <a:r>
              <a:rPr lang="ru-RU" b="0" dirty="0"/>
              <a:t>Греция участвует </a:t>
            </a:r>
            <a:r>
              <a:rPr lang="ru-RU" dirty="0"/>
              <a:t>во всех</a:t>
            </a:r>
            <a:r>
              <a:rPr lang="ru-RU" b="0" dirty="0"/>
              <a:t> современных Олимпийских играх с 1896 года.</a:t>
            </a:r>
            <a:br>
              <a:rPr lang="ru-RU" dirty="0"/>
            </a:br>
            <a:r>
              <a:rPr lang="ru-RU" b="0" dirty="0"/>
              <a:t>На каждой церемонии открытия </a:t>
            </a:r>
            <a:r>
              <a:rPr lang="ru-RU" dirty="0"/>
              <a:t>Греция выходит первой</a:t>
            </a:r>
            <a:r>
              <a:rPr lang="ru-RU" b="0" dirty="0"/>
              <a:t> — в честь её роли в истории.</a:t>
            </a:r>
            <a:br>
              <a:rPr lang="ru-RU" dirty="0"/>
            </a:br>
            <a:r>
              <a:rPr lang="ru-RU" b="0" dirty="0"/>
              <a:t>Греческие спортсмены завоёвывали медали в лёгкой атлетике, тяжёлой атлетике, парусном спорте, гимнастике.</a:t>
            </a:r>
            <a:br>
              <a:rPr lang="ru-RU" dirty="0"/>
            </a:br>
            <a:r>
              <a:rPr lang="ru-RU" b="0" dirty="0"/>
              <a:t>Олимпийский гимн, который звучит на всех Играх, написан поэтом </a:t>
            </a:r>
            <a:r>
              <a:rPr lang="ru-RU" dirty="0"/>
              <a:t>Костисом Паламасом</a:t>
            </a:r>
            <a:r>
              <a:rPr lang="ru-RU" b="0" dirty="0"/>
              <a:t> и композитором </a:t>
            </a:r>
            <a:r>
              <a:rPr lang="ru-RU" dirty="0"/>
              <a:t>Спиросом Самарасом</a:t>
            </a:r>
            <a:r>
              <a:rPr lang="ru-RU" b="0" dirty="0"/>
              <a:t>.</a:t>
            </a:r>
            <a:endParaRPr lang="el-GR" dirty="0"/>
          </a:p>
        </p:txBody>
      </p:sp>
      <p:pic>
        <p:nvPicPr>
          <p:cNvPr id="12290" name="Picture 2" descr="What was included in the pentathlon at the ancient Olympic Games. What  sports were at the Olympics in Ancient Greece? Famous people of Ancient  Greece and other states who became winners in"/>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265190" y="2591773"/>
            <a:ext cx="5090198" cy="3511191"/>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Изображение выглядит как дизайн&#10;&#10;Содержимое, созданное искусственным интеллектом, может быть неверным.">
            <a:extLst>
              <a:ext uri="{FF2B5EF4-FFF2-40B4-BE49-F238E27FC236}">
                <a16:creationId xmlns:a16="http://schemas.microsoft.com/office/drawing/2014/main" id="{809F7F50-29FD-B058-A1BD-D18AEBFB29CC}"/>
              </a:ext>
            </a:extLst>
          </p:cNvPr>
          <p:cNvPicPr>
            <a:picLocks noChangeAspect="1"/>
          </p:cNvPicPr>
          <p:nvPr/>
        </p:nvPicPr>
        <p:blipFill>
          <a:blip r:embed="rId3"/>
          <a:stretch>
            <a:fillRect/>
          </a:stretch>
        </p:blipFill>
        <p:spPr>
          <a:xfrm>
            <a:off x="9573508" y="78473"/>
            <a:ext cx="2493363" cy="919922"/>
          </a:xfrm>
          <a:prstGeom prst="rect">
            <a:avLst/>
          </a:prstGeom>
        </p:spPr>
      </p:pic>
    </p:spTree>
    <p:extLst>
      <p:ext uri="{BB962C8B-B14F-4D97-AF65-F5344CB8AC3E}">
        <p14:creationId xmlns:p14="http://schemas.microsoft.com/office/powerpoint/2010/main" val="1203996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1" i="1" dirty="0">
                <a:solidFill>
                  <a:srgbClr val="0070C0"/>
                </a:solidFill>
              </a:rPr>
              <a:t>Когда Греция вновь зажгла свет Олимпийского мира.</a:t>
            </a:r>
            <a:endParaRPr lang="el-GR" b="1" i="1" dirty="0">
              <a:solidFill>
                <a:srgbClr val="0070C0"/>
              </a:solidFill>
            </a:endParaRPr>
          </a:p>
        </p:txBody>
      </p:sp>
      <p:sp>
        <p:nvSpPr>
          <p:cNvPr id="3" name="Text Placeholder 2"/>
          <p:cNvSpPr>
            <a:spLocks noGrp="1"/>
          </p:cNvSpPr>
          <p:nvPr>
            <p:ph type="body" idx="1"/>
          </p:nvPr>
        </p:nvSpPr>
        <p:spPr/>
        <p:txBody>
          <a:bodyPr/>
          <a:lstStyle/>
          <a:p>
            <a:r>
              <a:rPr lang="el-GR" i="1" u="sng" dirty="0"/>
              <a:t>Όταν η Ελλάδα φώτισε ξανά τον Ολυμπιακό κόσμο</a:t>
            </a:r>
          </a:p>
        </p:txBody>
      </p:sp>
      <p:sp>
        <p:nvSpPr>
          <p:cNvPr id="4" name="Content Placeholder 3"/>
          <p:cNvSpPr>
            <a:spLocks noGrp="1"/>
          </p:cNvSpPr>
          <p:nvPr>
            <p:ph sz="half" idx="2"/>
          </p:nvPr>
        </p:nvSpPr>
        <p:spPr/>
        <p:txBody>
          <a:bodyPr>
            <a:normAutofit fontScale="92500" lnSpcReduction="20000"/>
          </a:bodyPr>
          <a:lstStyle/>
          <a:p>
            <a:pPr marL="0" indent="0">
              <a:buNone/>
            </a:pPr>
            <a:r>
              <a:rPr lang="el-GR" dirty="0"/>
              <a:t>Το 2004 οι Ολυμπιακοί Αγώνες επέστρεψαν στην πατρίδα τους — στην Αθήνα.</a:t>
            </a:r>
            <a:br>
              <a:rPr lang="el-GR" dirty="0"/>
            </a:br>
            <a:r>
              <a:rPr lang="el-GR" dirty="0"/>
              <a:t>Η Ελλάδα πραγματοποίησε μια εντυπωσιακή και μεγαλειώδη διοργάνωση.</a:t>
            </a:r>
            <a:br>
              <a:rPr lang="el-GR" dirty="0"/>
            </a:br>
            <a:r>
              <a:rPr lang="el-GR" dirty="0"/>
              <a:t>Οι τελετές, τα στάδια και τα μέτρα ασφαλείας απέδειξαν ότι η Ελλάδα ξέρει να ενώνει το αρχαίο με το σύγχρονο.</a:t>
            </a:r>
            <a:br>
              <a:rPr lang="el-GR" dirty="0"/>
            </a:br>
            <a:r>
              <a:rPr lang="el-GR" dirty="0"/>
              <a:t>Ήταν μια στιγμή υπερηφάνειας για ολόκληρο το έθνος.</a:t>
            </a:r>
          </a:p>
          <a:p>
            <a:endParaRPr lang="el-GR" dirty="0"/>
          </a:p>
        </p:txBody>
      </p:sp>
      <p:sp>
        <p:nvSpPr>
          <p:cNvPr id="5" name="Text Placeholder 4"/>
          <p:cNvSpPr>
            <a:spLocks noGrp="1"/>
          </p:cNvSpPr>
          <p:nvPr>
            <p:ph type="body" sz="quarter" idx="3"/>
          </p:nvPr>
        </p:nvSpPr>
        <p:spPr/>
        <p:txBody>
          <a:bodyPr>
            <a:normAutofit fontScale="47500" lnSpcReduction="20000"/>
          </a:bodyPr>
          <a:lstStyle/>
          <a:p>
            <a:r>
              <a:rPr lang="ru-RU" b="0" dirty="0"/>
              <a:t>В 2004 году Олимпийские игры вернулись на родину — в Афины.</a:t>
            </a:r>
            <a:br>
              <a:rPr lang="ru-RU" dirty="0"/>
            </a:br>
            <a:r>
              <a:rPr lang="ru-RU" b="0" dirty="0"/>
              <a:t>Греция провела масштабную и впечатляющую организацию.</a:t>
            </a:r>
            <a:br>
              <a:rPr lang="ru-RU" dirty="0"/>
            </a:br>
            <a:r>
              <a:rPr lang="ru-RU" b="0" dirty="0"/>
              <a:t>Церемонии, стадионы и безопасность продемонстрировали, что Греция умеет соединять древность с современностью.</a:t>
            </a:r>
            <a:br>
              <a:rPr lang="ru-RU" dirty="0"/>
            </a:br>
            <a:r>
              <a:rPr lang="ru-RU" b="0" dirty="0"/>
              <a:t>Это был момент гордости для всего народа.</a:t>
            </a:r>
            <a:br>
              <a:rPr lang="ru-RU" dirty="0"/>
            </a:br>
            <a:endParaRPr lang="el-GR" dirty="0"/>
          </a:p>
        </p:txBody>
      </p:sp>
      <p:pic>
        <p:nvPicPr>
          <p:cNvPr id="8" name="Content Placeholder 7"/>
          <p:cNvPicPr>
            <a:picLocks noGrp="1" noChangeAspect="1"/>
          </p:cNvPicPr>
          <p:nvPr>
            <p:ph sz="quarter" idx="4"/>
          </p:nvPr>
        </p:nvPicPr>
        <p:blipFill>
          <a:blip r:embed="rId2"/>
          <a:stretch>
            <a:fillRect/>
          </a:stretch>
        </p:blipFill>
        <p:spPr>
          <a:xfrm>
            <a:off x="6285173" y="2427584"/>
            <a:ext cx="5112226" cy="3684588"/>
          </a:xfrm>
          <a:prstGeom prst="rect">
            <a:avLst/>
          </a:prstGeom>
        </p:spPr>
      </p:pic>
      <p:pic>
        <p:nvPicPr>
          <p:cNvPr id="6" name="Рисунок 5" descr="Изображение выглядит как дизайн&#10;&#10;Содержимое, созданное искусственным интеллектом, может быть неверным.">
            <a:extLst>
              <a:ext uri="{FF2B5EF4-FFF2-40B4-BE49-F238E27FC236}">
                <a16:creationId xmlns:a16="http://schemas.microsoft.com/office/drawing/2014/main" id="{498AC8CB-816E-936A-D5FA-D1745FAB9D03}"/>
              </a:ext>
            </a:extLst>
          </p:cNvPr>
          <p:cNvPicPr>
            <a:picLocks noChangeAspect="1"/>
          </p:cNvPicPr>
          <p:nvPr/>
        </p:nvPicPr>
        <p:blipFill>
          <a:blip r:embed="rId3"/>
          <a:stretch>
            <a:fillRect/>
          </a:stretch>
        </p:blipFill>
        <p:spPr>
          <a:xfrm>
            <a:off x="9265498" y="214426"/>
            <a:ext cx="2493363" cy="919922"/>
          </a:xfrm>
          <a:prstGeom prst="rect">
            <a:avLst/>
          </a:prstGeom>
        </p:spPr>
      </p:pic>
    </p:spTree>
    <p:extLst>
      <p:ext uri="{BB962C8B-B14F-4D97-AF65-F5344CB8AC3E}">
        <p14:creationId xmlns:p14="http://schemas.microsoft.com/office/powerpoint/2010/main" val="1116487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Cyrl-AZ" b="1" i="1" dirty="0">
                <a:solidFill>
                  <a:srgbClr val="0070C0"/>
                </a:solidFill>
              </a:rPr>
              <a:t>Олимпийский огонь и Греция</a:t>
            </a:r>
            <a:endParaRPr lang="el-GR" b="1" i="1" dirty="0">
              <a:solidFill>
                <a:srgbClr val="0070C0"/>
              </a:solidFill>
            </a:endParaRPr>
          </a:p>
        </p:txBody>
      </p:sp>
      <p:sp>
        <p:nvSpPr>
          <p:cNvPr id="3" name="Text Placeholder 2"/>
          <p:cNvSpPr>
            <a:spLocks noGrp="1"/>
          </p:cNvSpPr>
          <p:nvPr>
            <p:ph type="body" idx="1"/>
          </p:nvPr>
        </p:nvSpPr>
        <p:spPr/>
        <p:txBody>
          <a:bodyPr/>
          <a:lstStyle/>
          <a:p>
            <a:r>
              <a:rPr lang="el-GR" i="1" u="sng" dirty="0"/>
              <a:t>Ολυμπιακή Φλόγα και Ελλάδα</a:t>
            </a:r>
          </a:p>
        </p:txBody>
      </p:sp>
      <p:sp>
        <p:nvSpPr>
          <p:cNvPr id="4" name="Content Placeholder 3"/>
          <p:cNvSpPr>
            <a:spLocks noGrp="1"/>
          </p:cNvSpPr>
          <p:nvPr>
            <p:ph sz="half" idx="2"/>
          </p:nvPr>
        </p:nvSpPr>
        <p:spPr/>
        <p:txBody>
          <a:bodyPr>
            <a:normAutofit fontScale="92500" lnSpcReduction="10000"/>
          </a:bodyPr>
          <a:lstStyle/>
          <a:p>
            <a:pPr marL="0" indent="0">
              <a:buNone/>
            </a:pPr>
            <a:r>
              <a:rPr lang="el-GR" dirty="0"/>
              <a:t>Η Ολυμπιακή Φλόγα ανάβει πάντα στην Αρχαία Ολυμπία, σύμφωνα με τον αρχαίο τελετουργικό τρόπο, με καθρέφτες και τον ήλιο.</a:t>
            </a:r>
            <a:br>
              <a:rPr lang="el-GR" dirty="0"/>
            </a:br>
            <a:r>
              <a:rPr lang="el-GR" dirty="0"/>
              <a:t>Έπειτα ταξιδεύει σε όλο τον κόσμο, μεταφέροντας το μήνυμα της ειρήνης, της ελπίδας και της αλληλεγγύης.</a:t>
            </a:r>
            <a:br>
              <a:rPr lang="el-GR" dirty="0"/>
            </a:br>
            <a:r>
              <a:rPr lang="el-GR" dirty="0"/>
              <a:t>Η Ελλάδα δεν είναι απλώς το σημείο εκκίνησης. Είναι η καρδιά του ολυμπιακού φωτός.</a:t>
            </a:r>
          </a:p>
          <a:p>
            <a:pPr marL="0" indent="0">
              <a:buNone/>
            </a:pPr>
            <a:endParaRPr lang="el-GR" dirty="0"/>
          </a:p>
        </p:txBody>
      </p:sp>
      <p:sp>
        <p:nvSpPr>
          <p:cNvPr id="5" name="Text Placeholder 4"/>
          <p:cNvSpPr>
            <a:spLocks noGrp="1"/>
          </p:cNvSpPr>
          <p:nvPr>
            <p:ph type="body" sz="quarter" idx="3"/>
          </p:nvPr>
        </p:nvSpPr>
        <p:spPr/>
        <p:txBody>
          <a:bodyPr>
            <a:normAutofit fontScale="47500" lnSpcReduction="20000"/>
          </a:bodyPr>
          <a:lstStyle/>
          <a:p>
            <a:r>
              <a:rPr lang="ru-RU" b="0" dirty="0"/>
              <a:t>Олимпийский огонь всегда зажигается в Древней Олимпии, по древнему ритуалу с зеркалами и солнцем.</a:t>
            </a:r>
            <a:br>
              <a:rPr lang="ru-RU" dirty="0"/>
            </a:br>
            <a:r>
              <a:rPr lang="ru-RU" b="0" dirty="0"/>
              <a:t>Затем он путешествует по миру, неся послание мира, надежды и солидарности.</a:t>
            </a:r>
            <a:br>
              <a:rPr lang="ru-RU" dirty="0"/>
            </a:br>
            <a:r>
              <a:rPr lang="ru-RU" b="0" dirty="0"/>
              <a:t>Греция — не просто отправная точка. Она — сердце олимпийского света.</a:t>
            </a:r>
            <a:br>
              <a:rPr lang="ru-RU" dirty="0"/>
            </a:br>
            <a:endParaRPr lang="el-GR" dirty="0"/>
          </a:p>
        </p:txBody>
      </p:sp>
      <p:pic>
        <p:nvPicPr>
          <p:cNvPr id="14338" name="Picture 2" descr="13 πράγματα που δεν γνωρίζετε για την Ολυμπιακή φλόγα | Euronews"/>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2607591"/>
            <a:ext cx="5183188" cy="319755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Изображение выглядит как дизайн&#10;&#10;Содержимое, созданное искусственным интеллектом, может быть неверным.">
            <a:extLst>
              <a:ext uri="{FF2B5EF4-FFF2-40B4-BE49-F238E27FC236}">
                <a16:creationId xmlns:a16="http://schemas.microsoft.com/office/drawing/2014/main" id="{DB3D6447-903F-8D17-EA6F-EB5CD2CCCA10}"/>
              </a:ext>
            </a:extLst>
          </p:cNvPr>
          <p:cNvPicPr>
            <a:picLocks noChangeAspect="1"/>
          </p:cNvPicPr>
          <p:nvPr/>
        </p:nvPicPr>
        <p:blipFill>
          <a:blip r:embed="rId3"/>
          <a:stretch>
            <a:fillRect/>
          </a:stretch>
        </p:blipFill>
        <p:spPr>
          <a:xfrm>
            <a:off x="9496505" y="220511"/>
            <a:ext cx="2493363" cy="919922"/>
          </a:xfrm>
          <a:prstGeom prst="rect">
            <a:avLst/>
          </a:prstGeom>
        </p:spPr>
      </p:pic>
    </p:spTree>
    <p:extLst>
      <p:ext uri="{BB962C8B-B14F-4D97-AF65-F5344CB8AC3E}">
        <p14:creationId xmlns:p14="http://schemas.microsoft.com/office/powerpoint/2010/main" val="2697569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Cyrl-AZ" dirty="0"/>
              <a:t> </a:t>
            </a:r>
            <a:r>
              <a:rPr lang="az-Cyrl-AZ" b="1" i="1" dirty="0">
                <a:solidFill>
                  <a:srgbClr val="0070C0"/>
                </a:solidFill>
              </a:rPr>
              <a:t>Олимпийский дух и молодёжь</a:t>
            </a:r>
            <a:endParaRPr lang="el-GR" b="1" i="1" dirty="0">
              <a:solidFill>
                <a:srgbClr val="0070C0"/>
              </a:solidFill>
            </a:endParaRPr>
          </a:p>
        </p:txBody>
      </p:sp>
      <p:sp>
        <p:nvSpPr>
          <p:cNvPr id="3" name="Text Placeholder 2"/>
          <p:cNvSpPr>
            <a:spLocks noGrp="1"/>
          </p:cNvSpPr>
          <p:nvPr>
            <p:ph type="body" idx="1"/>
          </p:nvPr>
        </p:nvSpPr>
        <p:spPr/>
        <p:txBody>
          <a:bodyPr/>
          <a:lstStyle/>
          <a:p>
            <a:r>
              <a:rPr lang="el-GR" i="1" u="sng" dirty="0"/>
              <a:t>Ολυμπιακό Πνεύμα και Νεολαία</a:t>
            </a:r>
          </a:p>
        </p:txBody>
      </p:sp>
      <p:sp>
        <p:nvSpPr>
          <p:cNvPr id="4" name="Content Placeholder 3"/>
          <p:cNvSpPr>
            <a:spLocks noGrp="1"/>
          </p:cNvSpPr>
          <p:nvPr>
            <p:ph sz="half" idx="2"/>
          </p:nvPr>
        </p:nvSpPr>
        <p:spPr/>
        <p:txBody>
          <a:bodyPr>
            <a:normAutofit fontScale="77500" lnSpcReduction="20000"/>
          </a:bodyPr>
          <a:lstStyle/>
          <a:p>
            <a:pPr marL="0" indent="0">
              <a:buNone/>
            </a:pPr>
            <a:r>
              <a:rPr lang="el-GR" dirty="0"/>
              <a:t>Οι Ολυμπιακοί Αγώνες εμπνέουν τους νέους όχι μόνο να ασχοληθούν με τον αθλητισμό, αλλά και να διαμορφώσουν χαρακτήρα.</a:t>
            </a:r>
            <a:br>
              <a:rPr lang="el-GR" dirty="0"/>
            </a:br>
            <a:r>
              <a:rPr lang="el-GR" dirty="0"/>
              <a:t>Μας διδάσκουν:</a:t>
            </a:r>
          </a:p>
          <a:p>
            <a:r>
              <a:rPr lang="el-GR" dirty="0"/>
              <a:t>Να αγωνιζόμαστε με τιμιότητα</a:t>
            </a:r>
          </a:p>
          <a:p>
            <a:r>
              <a:rPr lang="el-GR" dirty="0"/>
              <a:t>Να σεβόμαστε τους άλλους</a:t>
            </a:r>
          </a:p>
          <a:p>
            <a:r>
              <a:rPr lang="el-GR" dirty="0"/>
              <a:t>Να δουλεύουμε με τον εαυτό μας</a:t>
            </a:r>
          </a:p>
          <a:p>
            <a:r>
              <a:rPr lang="el-GR" dirty="0"/>
              <a:t>Να μην τα παρατάμε</a:t>
            </a:r>
          </a:p>
          <a:p>
            <a:r>
              <a:rPr lang="el-GR" dirty="0"/>
              <a:t>Οι Ολυμπιακές αξίες δεν αφορούν μόνο τον αθλητισμό — είναι αξίες ζωής.</a:t>
            </a:r>
          </a:p>
          <a:p>
            <a:endParaRPr lang="el-GR" dirty="0"/>
          </a:p>
        </p:txBody>
      </p:sp>
      <p:sp>
        <p:nvSpPr>
          <p:cNvPr id="5" name="Text Placeholder 4"/>
          <p:cNvSpPr>
            <a:spLocks noGrp="1"/>
          </p:cNvSpPr>
          <p:nvPr>
            <p:ph type="body" sz="quarter" idx="3"/>
          </p:nvPr>
        </p:nvSpPr>
        <p:spPr/>
        <p:txBody>
          <a:bodyPr>
            <a:normAutofit fontScale="32500" lnSpcReduction="20000"/>
          </a:bodyPr>
          <a:lstStyle/>
          <a:p>
            <a:r>
              <a:rPr lang="ru-RU" b="0" dirty="0"/>
              <a:t>Олимпийские игры вдохновляют молодёжь не только заниматься спортом, но и формировать характер.</a:t>
            </a:r>
            <a:br>
              <a:rPr lang="ru-RU" dirty="0"/>
            </a:br>
            <a:r>
              <a:rPr lang="ru-RU" b="0" dirty="0"/>
              <a:t>Они учат нас:</a:t>
            </a:r>
            <a:br>
              <a:rPr lang="ru-RU" dirty="0"/>
            </a:br>
            <a:br>
              <a:rPr lang="ru-RU" dirty="0"/>
            </a:br>
            <a:r>
              <a:rPr lang="ru-RU" b="0" dirty="0"/>
              <a:t>* Бороться честно</a:t>
            </a:r>
            <a:br>
              <a:rPr lang="ru-RU" dirty="0"/>
            </a:br>
            <a:r>
              <a:rPr lang="ru-RU" b="0" dirty="0"/>
              <a:t>* Уважать других</a:t>
            </a:r>
            <a:br>
              <a:rPr lang="ru-RU" dirty="0"/>
            </a:br>
            <a:r>
              <a:rPr lang="ru-RU" b="0" dirty="0"/>
              <a:t>* Работать над собой</a:t>
            </a:r>
            <a:br>
              <a:rPr lang="ru-RU" dirty="0"/>
            </a:br>
            <a:r>
              <a:rPr lang="ru-RU" b="0" dirty="0"/>
              <a:t>* Не сдаваться</a:t>
            </a:r>
            <a:br>
              <a:rPr lang="ru-RU" dirty="0"/>
            </a:br>
            <a:r>
              <a:rPr lang="ru-RU" b="0" dirty="0"/>
              <a:t>  Олимпийские ценности — это не только про спорт, это про жизнь.</a:t>
            </a:r>
            <a:endParaRPr lang="el-GR" dirty="0"/>
          </a:p>
        </p:txBody>
      </p:sp>
      <p:pic>
        <p:nvPicPr>
          <p:cNvPr id="15362" name="Picture 2" descr="Αθλητικές Δραστηριότητες στο Νηπιαγωγείο - Εκπαιδευτήρια «Η Ελληνική  Παιδεία»"/>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6331058" y="3006725"/>
            <a:ext cx="3060915" cy="2127089"/>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Изображение выглядит как дизайн&#10;&#10;Содержимое, созданное искусственным интеллектом, может быть неверным.">
            <a:extLst>
              <a:ext uri="{FF2B5EF4-FFF2-40B4-BE49-F238E27FC236}">
                <a16:creationId xmlns:a16="http://schemas.microsoft.com/office/drawing/2014/main" id="{0149546E-09D3-1EDF-29AC-F8D42E206196}"/>
              </a:ext>
            </a:extLst>
          </p:cNvPr>
          <p:cNvPicPr>
            <a:picLocks noChangeAspect="1"/>
          </p:cNvPicPr>
          <p:nvPr/>
        </p:nvPicPr>
        <p:blipFill>
          <a:blip r:embed="rId3"/>
          <a:stretch>
            <a:fillRect/>
          </a:stretch>
        </p:blipFill>
        <p:spPr>
          <a:xfrm>
            <a:off x="9391973" y="259591"/>
            <a:ext cx="2493363" cy="919922"/>
          </a:xfrm>
          <a:prstGeom prst="rect">
            <a:avLst/>
          </a:prstGeom>
        </p:spPr>
      </p:pic>
    </p:spTree>
    <p:extLst>
      <p:ext uri="{BB962C8B-B14F-4D97-AF65-F5344CB8AC3E}">
        <p14:creationId xmlns:p14="http://schemas.microsoft.com/office/powerpoint/2010/main" val="764638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1" i="1" dirty="0">
                <a:solidFill>
                  <a:srgbClr val="0070C0"/>
                </a:solidFill>
              </a:rPr>
              <a:t>Что даёт нам связь Греции с Олимпийскими играми?</a:t>
            </a:r>
            <a:endParaRPr lang="el-GR" b="1" i="1" dirty="0">
              <a:solidFill>
                <a:srgbClr val="0070C0"/>
              </a:solidFill>
            </a:endParaRPr>
          </a:p>
        </p:txBody>
      </p:sp>
      <p:sp>
        <p:nvSpPr>
          <p:cNvPr id="3" name="Text Placeholder 2"/>
          <p:cNvSpPr>
            <a:spLocks noGrp="1"/>
          </p:cNvSpPr>
          <p:nvPr>
            <p:ph type="body" idx="1"/>
          </p:nvPr>
        </p:nvSpPr>
        <p:spPr/>
        <p:txBody>
          <a:bodyPr>
            <a:normAutofit fontScale="92500"/>
          </a:bodyPr>
          <a:lstStyle/>
          <a:p>
            <a:r>
              <a:rPr lang="el-GR" i="1" u="sng" dirty="0"/>
              <a:t>Τι μας προσφέρει η σύνδεση της Ελλάδας με τους Ολυμπιακούς Αγώνες;</a:t>
            </a:r>
          </a:p>
        </p:txBody>
      </p:sp>
      <p:sp>
        <p:nvSpPr>
          <p:cNvPr id="4" name="Content Placeholder 3"/>
          <p:cNvSpPr>
            <a:spLocks noGrp="1"/>
          </p:cNvSpPr>
          <p:nvPr>
            <p:ph sz="half" idx="2"/>
          </p:nvPr>
        </p:nvSpPr>
        <p:spPr/>
        <p:txBody>
          <a:bodyPr>
            <a:normAutofit fontScale="85000" lnSpcReduction="10000"/>
          </a:bodyPr>
          <a:lstStyle/>
          <a:p>
            <a:pPr marL="0" indent="0">
              <a:buNone/>
            </a:pPr>
            <a:r>
              <a:rPr lang="el-GR" dirty="0"/>
              <a:t>Η ιστορία των Ολυμπιακών Αγώνων είναι ταυτόχρονα ιστορία της Ελλάδας και της ανθρωπότητας.</a:t>
            </a:r>
            <a:br>
              <a:rPr lang="el-GR" dirty="0"/>
            </a:br>
            <a:r>
              <a:rPr lang="el-GR" dirty="0"/>
              <a:t>Η Ελλάδα χάρισε στον κόσμο την ιδέα πως ο αγώνας μπορεί να ενώνει αντί να χωρίζει.</a:t>
            </a:r>
            <a:br>
              <a:rPr lang="el-GR" dirty="0"/>
            </a:br>
            <a:r>
              <a:rPr lang="el-GR" dirty="0"/>
              <a:t>Μέχρι σήμερα, ελληνικά σύμβολα, ο ύμνος και οι παραδόσεις αποτελούν αναπόσπαστο κομμάτι των Ολυμπιακών Αγώνων.</a:t>
            </a:r>
            <a:br>
              <a:rPr lang="el-GR" dirty="0"/>
            </a:br>
            <a:r>
              <a:rPr lang="el-GR" dirty="0"/>
              <a:t>Δεν είμαστε απλώς περήφανοι για το παρελθόν — εμπνέουμε το παρόν.</a:t>
            </a:r>
          </a:p>
        </p:txBody>
      </p:sp>
      <p:sp>
        <p:nvSpPr>
          <p:cNvPr id="5" name="Text Placeholder 4"/>
          <p:cNvSpPr>
            <a:spLocks noGrp="1"/>
          </p:cNvSpPr>
          <p:nvPr>
            <p:ph type="body" sz="quarter" idx="3"/>
          </p:nvPr>
        </p:nvSpPr>
        <p:spPr/>
        <p:txBody>
          <a:bodyPr>
            <a:normAutofit fontScale="47500" lnSpcReduction="20000"/>
          </a:bodyPr>
          <a:lstStyle/>
          <a:p>
            <a:r>
              <a:rPr lang="ru-RU" b="0" dirty="0"/>
              <a:t>История Олимпийских игр — это одновременно история Греции и всего человечества.</a:t>
            </a:r>
            <a:br>
              <a:rPr lang="ru-RU" dirty="0"/>
            </a:br>
            <a:r>
              <a:rPr lang="ru-RU" b="0" dirty="0"/>
              <a:t>Греция подарила миру идею, что борьба может объединять, а не разъединять.</a:t>
            </a:r>
            <a:br>
              <a:rPr lang="ru-RU" dirty="0"/>
            </a:br>
            <a:r>
              <a:rPr lang="ru-RU" b="0" dirty="0"/>
              <a:t>До сих пор греческие символы, гимн, традиции — неотъемлемая часть Олимпиад.</a:t>
            </a:r>
            <a:br>
              <a:rPr lang="ru-RU" dirty="0"/>
            </a:br>
            <a:r>
              <a:rPr lang="ru-RU" b="0" dirty="0"/>
              <a:t>Мы не просто гордимся прошлым — мы вдохновляем настоящее.</a:t>
            </a:r>
            <a:endParaRPr lang="el-GR" dirty="0"/>
          </a:p>
        </p:txBody>
      </p:sp>
      <p:pic>
        <p:nvPicPr>
          <p:cNvPr id="16386" name="Picture 2" descr="Κότινος"/>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257440" y="2662833"/>
            <a:ext cx="5097947" cy="3369071"/>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Изображение выглядит как дизайн&#10;&#10;Содержимое, созданное искусственным интеллектом, может быть неверным.">
            <a:extLst>
              <a:ext uri="{FF2B5EF4-FFF2-40B4-BE49-F238E27FC236}">
                <a16:creationId xmlns:a16="http://schemas.microsoft.com/office/drawing/2014/main" id="{C9D27114-7A3A-601C-599C-E2E81C8C14AD}"/>
              </a:ext>
            </a:extLst>
          </p:cNvPr>
          <p:cNvPicPr>
            <a:picLocks noChangeAspect="1"/>
          </p:cNvPicPr>
          <p:nvPr/>
        </p:nvPicPr>
        <p:blipFill>
          <a:blip r:embed="rId3"/>
          <a:stretch>
            <a:fillRect/>
          </a:stretch>
        </p:blipFill>
        <p:spPr>
          <a:xfrm>
            <a:off x="9698636" y="-4660"/>
            <a:ext cx="2493363" cy="919922"/>
          </a:xfrm>
          <a:prstGeom prst="rect">
            <a:avLst/>
          </a:prstGeom>
        </p:spPr>
      </p:pic>
    </p:spTree>
    <p:extLst>
      <p:ext uri="{BB962C8B-B14F-4D97-AF65-F5344CB8AC3E}">
        <p14:creationId xmlns:p14="http://schemas.microsoft.com/office/powerpoint/2010/main" val="3064880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Cyrl-AZ" b="1" i="1" dirty="0">
                <a:solidFill>
                  <a:srgbClr val="0070C0"/>
                </a:solidFill>
              </a:rPr>
              <a:t>Заключение: Вечная связь</a:t>
            </a:r>
            <a:endParaRPr lang="el-GR" b="1" i="1" dirty="0">
              <a:solidFill>
                <a:srgbClr val="0070C0"/>
              </a:solidFill>
            </a:endParaRPr>
          </a:p>
        </p:txBody>
      </p:sp>
      <p:sp>
        <p:nvSpPr>
          <p:cNvPr id="3" name="Text Placeholder 2"/>
          <p:cNvSpPr>
            <a:spLocks noGrp="1"/>
          </p:cNvSpPr>
          <p:nvPr>
            <p:ph type="body" idx="1"/>
          </p:nvPr>
        </p:nvSpPr>
        <p:spPr/>
        <p:txBody>
          <a:bodyPr/>
          <a:lstStyle/>
          <a:p>
            <a:r>
              <a:rPr lang="el-GR" i="1" u="sng" dirty="0"/>
              <a:t>Συμπέρασμα: Αιώνια Σύνδεση</a:t>
            </a:r>
          </a:p>
        </p:txBody>
      </p:sp>
      <p:sp>
        <p:nvSpPr>
          <p:cNvPr id="4" name="Content Placeholder 3"/>
          <p:cNvSpPr>
            <a:spLocks noGrp="1"/>
          </p:cNvSpPr>
          <p:nvPr>
            <p:ph sz="half" idx="2"/>
          </p:nvPr>
        </p:nvSpPr>
        <p:spPr/>
        <p:txBody>
          <a:bodyPr>
            <a:normAutofit fontScale="92500" lnSpcReduction="10000"/>
          </a:bodyPr>
          <a:lstStyle/>
          <a:p>
            <a:pPr marL="0" indent="0">
              <a:buNone/>
            </a:pPr>
            <a:r>
              <a:rPr lang="el-GR" dirty="0"/>
              <a:t>Από την Αρχαία Ολυμπία έως τις μέρες μας, οι Ολυμπιακοί Αγώνες παραμένουν μια ζωντανή γέφυρα ανάμεσα στο παρελθόν, το παρόν και το μέλλον.</a:t>
            </a:r>
            <a:br>
              <a:rPr lang="el-GR" dirty="0"/>
            </a:br>
            <a:r>
              <a:rPr lang="el-GR" dirty="0"/>
              <a:t>Η Ελλάδα δεν είναι απλώς μέρος αυτής της ιστορίας.</a:t>
            </a:r>
            <a:br>
              <a:rPr lang="el-GR" dirty="0"/>
            </a:br>
            <a:r>
              <a:rPr lang="el-GR" dirty="0"/>
              <a:t>Είναι η πηγή της.</a:t>
            </a:r>
            <a:br>
              <a:rPr lang="el-GR" dirty="0"/>
            </a:br>
            <a:r>
              <a:rPr lang="el-GR" dirty="0"/>
              <a:t>Ας μείνουν οι ολυμπιακές αξίες μαζί μας όχι μόνο στα στάδια, αλλά και στην καθημερινή μας ζωή.</a:t>
            </a:r>
          </a:p>
        </p:txBody>
      </p:sp>
      <p:sp>
        <p:nvSpPr>
          <p:cNvPr id="5" name="Text Placeholder 4"/>
          <p:cNvSpPr>
            <a:spLocks noGrp="1"/>
          </p:cNvSpPr>
          <p:nvPr>
            <p:ph type="body" sz="quarter" idx="3"/>
          </p:nvPr>
        </p:nvSpPr>
        <p:spPr/>
        <p:txBody>
          <a:bodyPr>
            <a:normAutofit fontScale="47500" lnSpcReduction="20000"/>
          </a:bodyPr>
          <a:lstStyle/>
          <a:p>
            <a:r>
              <a:rPr lang="ru-RU" b="0" dirty="0"/>
              <a:t>От Древней Олимпии до наших дней Олимпийские игры остаются живым мостом между прошлым, настоящим и будущим.</a:t>
            </a:r>
            <a:br>
              <a:rPr lang="ru-RU" dirty="0"/>
            </a:br>
            <a:r>
              <a:rPr lang="ru-RU" b="0" dirty="0"/>
              <a:t>Греция — не просто часть этой истории.</a:t>
            </a:r>
            <a:br>
              <a:rPr lang="ru-RU" dirty="0"/>
            </a:br>
            <a:r>
              <a:rPr lang="ru-RU" b="0" dirty="0"/>
              <a:t>Греция — её источник.</a:t>
            </a:r>
            <a:br>
              <a:rPr lang="ru-RU" dirty="0"/>
            </a:br>
            <a:r>
              <a:rPr lang="ru-RU" b="0" dirty="0"/>
              <a:t>Пусть олимпийские ценности останутся с нами не только на аренах, но и в нашей повседневной жизни.</a:t>
            </a:r>
            <a:endParaRPr lang="el-GR" dirty="0"/>
          </a:p>
        </p:txBody>
      </p:sp>
      <p:pic>
        <p:nvPicPr>
          <p:cNvPr id="17410" name="Picture 2" descr="Δημιουργημένη εικόνα"/>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265189" y="2505075"/>
            <a:ext cx="4885841" cy="3684588"/>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Изображение выглядит как дизайн&#10;&#10;Содержимое, созданное искусственным интеллектом, может быть неверным.">
            <a:extLst>
              <a:ext uri="{FF2B5EF4-FFF2-40B4-BE49-F238E27FC236}">
                <a16:creationId xmlns:a16="http://schemas.microsoft.com/office/drawing/2014/main" id="{C990B430-95A3-17B3-82ED-7BC6458D9AFF}"/>
              </a:ext>
            </a:extLst>
          </p:cNvPr>
          <p:cNvPicPr>
            <a:picLocks noChangeAspect="1"/>
          </p:cNvPicPr>
          <p:nvPr/>
        </p:nvPicPr>
        <p:blipFill>
          <a:blip r:embed="rId3"/>
          <a:stretch>
            <a:fillRect/>
          </a:stretch>
        </p:blipFill>
        <p:spPr>
          <a:xfrm>
            <a:off x="9698636" y="-4660"/>
            <a:ext cx="2493363" cy="919922"/>
          </a:xfrm>
          <a:prstGeom prst="rect">
            <a:avLst/>
          </a:prstGeom>
        </p:spPr>
      </p:pic>
    </p:spTree>
    <p:extLst>
      <p:ext uri="{BB962C8B-B14F-4D97-AF65-F5344CB8AC3E}">
        <p14:creationId xmlns:p14="http://schemas.microsoft.com/office/powerpoint/2010/main" val="62435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1" i="1" dirty="0">
                <a:solidFill>
                  <a:srgbClr val="0070C0"/>
                </a:solidFill>
              </a:rPr>
              <a:t>Послание тем, кто смотрит в записи</a:t>
            </a:r>
            <a:endParaRPr lang="el-GR" b="1" i="1" dirty="0">
              <a:solidFill>
                <a:srgbClr val="0070C0"/>
              </a:solidFill>
            </a:endParaRPr>
          </a:p>
        </p:txBody>
      </p:sp>
      <p:sp>
        <p:nvSpPr>
          <p:cNvPr id="3" name="Text Placeholder 2"/>
          <p:cNvSpPr>
            <a:spLocks noGrp="1"/>
          </p:cNvSpPr>
          <p:nvPr>
            <p:ph type="body" idx="1"/>
          </p:nvPr>
        </p:nvSpPr>
        <p:spPr/>
        <p:txBody>
          <a:bodyPr/>
          <a:lstStyle/>
          <a:p>
            <a:r>
              <a:rPr lang="el-GR" i="1" u="sng" dirty="0"/>
              <a:t>Μήνυμα για όσους παρακολουθούν την παρουσίαση σε μαγνητοσκόπηση</a:t>
            </a:r>
          </a:p>
        </p:txBody>
      </p:sp>
      <p:sp>
        <p:nvSpPr>
          <p:cNvPr id="4" name="Content Placeholder 3"/>
          <p:cNvSpPr>
            <a:spLocks noGrp="1"/>
          </p:cNvSpPr>
          <p:nvPr>
            <p:ph sz="half" idx="2"/>
          </p:nvPr>
        </p:nvSpPr>
        <p:spPr/>
        <p:txBody>
          <a:bodyPr>
            <a:normAutofit fontScale="85000" lnSpcReduction="20000"/>
          </a:bodyPr>
          <a:lstStyle/>
          <a:p>
            <a:pPr marL="0" indent="0">
              <a:buNone/>
            </a:pPr>
            <a:r>
              <a:rPr lang="el-GR" dirty="0"/>
              <a:t>Αν παρακολουθείς αυτή την παρουσίαση μόνος σου ή στην τάξη, σκέψου:</a:t>
            </a:r>
            <a:br>
              <a:rPr lang="el-GR" dirty="0"/>
            </a:br>
            <a:r>
              <a:rPr lang="el-GR" dirty="0"/>
              <a:t>Πόσες ιδέες, παραδόσεις και αξίες χάρισε η Ελλάδα στον κόσμο;</a:t>
            </a:r>
            <a:br>
              <a:rPr lang="el-GR" dirty="0"/>
            </a:br>
            <a:r>
              <a:rPr lang="el-GR" dirty="0"/>
              <a:t>Οι Ολυμπιακοί Αγώνες είναι μόνο ένα παράδειγμα.</a:t>
            </a:r>
            <a:br>
              <a:rPr lang="el-GR" dirty="0"/>
            </a:br>
            <a:r>
              <a:rPr lang="el-GR" dirty="0"/>
              <a:t>Δεν είμαστε απλώς κληρονόμοι ενός σπουδαίου πολιτισμού.</a:t>
            </a:r>
            <a:br>
              <a:rPr lang="el-GR" dirty="0"/>
            </a:br>
            <a:r>
              <a:rPr lang="el-GR" dirty="0"/>
              <a:t>Είμαστε εκείνοι που οφείλουν να τον συνεχίσουν.</a:t>
            </a:r>
            <a:br>
              <a:rPr lang="el-GR" dirty="0"/>
            </a:br>
            <a:r>
              <a:rPr lang="el-GR" dirty="0"/>
              <a:t>Η ιστορία δεν είναι μουσείο. Είναι ο τρόπος μας να θυμόμαστε ποιοι είμαστε.</a:t>
            </a:r>
          </a:p>
          <a:p>
            <a:pPr marL="0" indent="0">
              <a:buNone/>
            </a:pPr>
            <a:endParaRPr lang="el-GR" dirty="0"/>
          </a:p>
        </p:txBody>
      </p:sp>
      <p:sp>
        <p:nvSpPr>
          <p:cNvPr id="5" name="Text Placeholder 4"/>
          <p:cNvSpPr>
            <a:spLocks noGrp="1"/>
          </p:cNvSpPr>
          <p:nvPr>
            <p:ph type="body" sz="quarter" idx="3"/>
          </p:nvPr>
        </p:nvSpPr>
        <p:spPr/>
        <p:txBody>
          <a:bodyPr>
            <a:normAutofit fontScale="47500" lnSpcReduction="20000"/>
          </a:bodyPr>
          <a:lstStyle/>
          <a:p>
            <a:r>
              <a:rPr lang="ru-RU" b="0" dirty="0"/>
              <a:t>Если ты смотришь эту презентацию один или в классе, подумай:</a:t>
            </a:r>
            <a:br>
              <a:rPr lang="ru-RU" dirty="0"/>
            </a:br>
            <a:r>
              <a:rPr lang="ru-RU" b="0" dirty="0"/>
              <a:t>Сколько идей, традиций и ценностей дала миру Греция?</a:t>
            </a:r>
            <a:br>
              <a:rPr lang="ru-RU" dirty="0"/>
            </a:br>
            <a:r>
              <a:rPr lang="ru-RU" b="0" dirty="0"/>
              <a:t>Олимпийские игры — только один пример.</a:t>
            </a:r>
            <a:br>
              <a:rPr lang="ru-RU" dirty="0"/>
            </a:br>
            <a:r>
              <a:rPr lang="ru-RU" b="0" dirty="0"/>
              <a:t>Мы не просто наследники великой культуры.</a:t>
            </a:r>
            <a:br>
              <a:rPr lang="ru-RU" dirty="0"/>
            </a:br>
            <a:r>
              <a:rPr lang="ru-RU" b="0" dirty="0"/>
              <a:t>Мы — те, кто должен её продолжить.</a:t>
            </a:r>
            <a:br>
              <a:rPr lang="ru-RU" dirty="0"/>
            </a:br>
            <a:r>
              <a:rPr lang="ru-RU" b="0" dirty="0"/>
              <a:t>История — это не музей. Это наш способ помнить, кто мы есть.</a:t>
            </a:r>
            <a:endParaRPr lang="el-GR" dirty="0"/>
          </a:p>
        </p:txBody>
      </p:sp>
      <p:sp>
        <p:nvSpPr>
          <p:cNvPr id="6" name="Content Placeholder 5"/>
          <p:cNvSpPr>
            <a:spLocks noGrp="1"/>
          </p:cNvSpPr>
          <p:nvPr>
            <p:ph sz="quarter" idx="4"/>
          </p:nvPr>
        </p:nvSpPr>
        <p:spPr/>
        <p:txBody>
          <a:bodyPr/>
          <a:lstStyle/>
          <a:p>
            <a:pPr marL="0" indent="0">
              <a:buNone/>
            </a:pPr>
            <a:r>
              <a:rPr lang="en-US" dirty="0">
                <a:hlinkClick r:id="rId2"/>
              </a:rPr>
              <a:t>https://youtu.be/1xhhnxxwIcQ?si=oxhcO1FAddjmx1PR</a:t>
            </a:r>
            <a:endParaRPr lang="el-GR" dirty="0"/>
          </a:p>
          <a:p>
            <a:pPr marL="0" indent="0">
              <a:buNone/>
            </a:pPr>
            <a:r>
              <a:rPr lang="en-US" dirty="0">
                <a:hlinkClick r:id="rId3"/>
              </a:rPr>
              <a:t>https://youtu.be/YYvnvr8Cpzo?si=tW78HAMfHcJx6yc1</a:t>
            </a:r>
            <a:endParaRPr lang="el-GR" dirty="0"/>
          </a:p>
          <a:p>
            <a:pPr marL="0" indent="0">
              <a:buNone/>
            </a:pPr>
            <a:endParaRPr lang="el-GR" dirty="0"/>
          </a:p>
        </p:txBody>
      </p:sp>
      <p:pic>
        <p:nvPicPr>
          <p:cNvPr id="7" name="Рисунок 6" descr="Изображение выглядит как дизайн&#10;&#10;Содержимое, созданное искусственным интеллектом, может быть неверным.">
            <a:extLst>
              <a:ext uri="{FF2B5EF4-FFF2-40B4-BE49-F238E27FC236}">
                <a16:creationId xmlns:a16="http://schemas.microsoft.com/office/drawing/2014/main" id="{3D2A3BE2-ADF4-41DB-5D56-4BCD7A98ED11}"/>
              </a:ext>
            </a:extLst>
          </p:cNvPr>
          <p:cNvPicPr>
            <a:picLocks noChangeAspect="1"/>
          </p:cNvPicPr>
          <p:nvPr/>
        </p:nvPicPr>
        <p:blipFill>
          <a:blip r:embed="rId4"/>
          <a:stretch>
            <a:fillRect/>
          </a:stretch>
        </p:blipFill>
        <p:spPr>
          <a:xfrm>
            <a:off x="9448379" y="5729702"/>
            <a:ext cx="2493363" cy="919922"/>
          </a:xfrm>
          <a:prstGeom prst="rect">
            <a:avLst/>
          </a:prstGeom>
        </p:spPr>
      </p:pic>
    </p:spTree>
    <p:extLst>
      <p:ext uri="{BB962C8B-B14F-4D97-AF65-F5344CB8AC3E}">
        <p14:creationId xmlns:p14="http://schemas.microsoft.com/office/powerpoint/2010/main" val="2740428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698" y="365126"/>
            <a:ext cx="10882690" cy="704258"/>
          </a:xfrm>
        </p:spPr>
        <p:txBody>
          <a:bodyPr>
            <a:normAutofit fontScale="90000"/>
          </a:bodyPr>
          <a:lstStyle/>
          <a:p>
            <a:r>
              <a:rPr lang="ru-RU" b="1" i="1" dirty="0">
                <a:solidFill>
                  <a:srgbClr val="0070C0"/>
                </a:solidFill>
              </a:rPr>
              <a:t>Последняя мысль: Олива — символ нового начала</a:t>
            </a:r>
            <a:endParaRPr lang="el-GR" b="1" i="1" dirty="0">
              <a:solidFill>
                <a:srgbClr val="0070C0"/>
              </a:solidFill>
            </a:endParaRPr>
          </a:p>
        </p:txBody>
      </p:sp>
      <p:sp>
        <p:nvSpPr>
          <p:cNvPr id="3" name="Text Placeholder 2"/>
          <p:cNvSpPr>
            <a:spLocks noGrp="1"/>
          </p:cNvSpPr>
          <p:nvPr>
            <p:ph type="body" idx="1"/>
          </p:nvPr>
        </p:nvSpPr>
        <p:spPr>
          <a:xfrm>
            <a:off x="1084881" y="1681163"/>
            <a:ext cx="4912694" cy="823912"/>
          </a:xfrm>
        </p:spPr>
        <p:txBody>
          <a:bodyPr/>
          <a:lstStyle/>
          <a:p>
            <a:r>
              <a:rPr lang="el-GR" i="1" u="sng" dirty="0"/>
              <a:t>Τελευταία Σκέψη: Η ελιά – σύμβολο μιας νέας αρχής</a:t>
            </a:r>
          </a:p>
        </p:txBody>
      </p:sp>
      <p:sp>
        <p:nvSpPr>
          <p:cNvPr id="4" name="Content Placeholder 3"/>
          <p:cNvSpPr>
            <a:spLocks noGrp="1"/>
          </p:cNvSpPr>
          <p:nvPr>
            <p:ph sz="half" idx="2"/>
          </p:nvPr>
        </p:nvSpPr>
        <p:spPr/>
        <p:txBody>
          <a:bodyPr>
            <a:normAutofit fontScale="77500" lnSpcReduction="20000"/>
          </a:bodyPr>
          <a:lstStyle/>
          <a:p>
            <a:r>
              <a:rPr lang="el-GR" dirty="0"/>
              <a:t>Η ελιά είναι σύμβολο των Ολυμπιακών Αγώνων. Δεν είναι απλώς ένα δέντρο, είναι σύμβολο ειρήνης, υπομονής, σοφίας και ζωής.</a:t>
            </a:r>
            <a:br>
              <a:rPr lang="el-GR" dirty="0"/>
            </a:br>
            <a:r>
              <a:rPr lang="el-GR" dirty="0"/>
              <a:t>Στην αρχαιότητα, οι νικητές δεν έπαιρναν χρυσό, αλλά ένα στεφάνι από ελιά.</a:t>
            </a:r>
            <a:br>
              <a:rPr lang="el-GR" dirty="0"/>
            </a:br>
            <a:r>
              <a:rPr lang="el-GR" dirty="0"/>
              <a:t>Αυτό μας θυμίζει:</a:t>
            </a:r>
          </a:p>
          <a:p>
            <a:r>
              <a:rPr lang="el-GR" dirty="0"/>
              <a:t>👉 Το σημαντικό είναι η συμμετοχή και η προσπάθεια</a:t>
            </a:r>
            <a:br>
              <a:rPr lang="el-GR" dirty="0"/>
            </a:br>
            <a:r>
              <a:rPr lang="el-GR" dirty="0"/>
              <a:t>👉 Η νίκη είναι το ταξίδι, όχι το αποτέλεσμα</a:t>
            </a:r>
            <a:br>
              <a:rPr lang="el-GR" dirty="0"/>
            </a:br>
            <a:r>
              <a:rPr lang="el-GR" dirty="0"/>
              <a:t>👉 Η Ελλάδα είναι αιώνια πηγή φωτός και πολιτισμού</a:t>
            </a:r>
          </a:p>
          <a:p>
            <a:endParaRPr lang="el-GR" dirty="0"/>
          </a:p>
        </p:txBody>
      </p:sp>
      <p:sp>
        <p:nvSpPr>
          <p:cNvPr id="5" name="Text Placeholder 4"/>
          <p:cNvSpPr>
            <a:spLocks noGrp="1"/>
          </p:cNvSpPr>
          <p:nvPr>
            <p:ph type="body" sz="quarter" idx="3"/>
          </p:nvPr>
        </p:nvSpPr>
        <p:spPr>
          <a:xfrm>
            <a:off x="6284562" y="1429719"/>
            <a:ext cx="5467027" cy="1290233"/>
          </a:xfrm>
        </p:spPr>
        <p:txBody>
          <a:bodyPr>
            <a:normAutofit fontScale="25000" lnSpcReduction="20000"/>
          </a:bodyPr>
          <a:lstStyle/>
          <a:p>
            <a:endParaRPr lang="el-GR" dirty="0"/>
          </a:p>
          <a:p>
            <a:r>
              <a:rPr lang="ru-RU" dirty="0"/>
              <a:t>Олива — символ Олимпийских игр. Это не просто дерево, это символ мира, терпения, мудрости и жизни.</a:t>
            </a:r>
          </a:p>
          <a:p>
            <a:r>
              <a:rPr lang="ru-RU" dirty="0"/>
              <a:t>Победителям древности вручали не золото, а венок из оливы.</a:t>
            </a:r>
          </a:p>
          <a:p>
            <a:r>
              <a:rPr lang="ru-RU" dirty="0"/>
              <a:t>Это напоминает нам:</a:t>
            </a:r>
          </a:p>
          <a:p>
            <a:r>
              <a:rPr lang="ru-RU" dirty="0"/>
              <a:t>👉 Главное — участие и усилие</a:t>
            </a:r>
          </a:p>
          <a:p>
            <a:r>
              <a:rPr lang="ru-RU" dirty="0"/>
              <a:t>👉 Победа — это путь, а не результат</a:t>
            </a:r>
          </a:p>
          <a:p>
            <a:r>
              <a:rPr lang="ru-RU" dirty="0"/>
              <a:t>👉 Греция — вечный источник света и культуры</a:t>
            </a:r>
          </a:p>
          <a:p>
            <a:endParaRPr lang="el-GR" dirty="0"/>
          </a:p>
        </p:txBody>
      </p:sp>
      <p:sp>
        <p:nvSpPr>
          <p:cNvPr id="7" name="Rectangle 1"/>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l-GR" altLang="el-GR" sz="1800" b="0" i="0" u="none" strike="noStrike" cap="none" normalizeH="0" baseline="0" dirty="0">
                <a:ln>
                  <a:noFill/>
                </a:ln>
                <a:solidFill>
                  <a:schemeClr val="tx1"/>
                </a:solidFill>
                <a:effectLst/>
              </a:rPr>
            </a:b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l-GR" altLang="el-GR" sz="1800" b="0" i="0" u="none" strike="noStrike" cap="none" normalizeH="0" baseline="0" dirty="0">
                <a:ln>
                  <a:noFill/>
                </a:ln>
                <a:solidFill>
                  <a:schemeClr val="tx1"/>
                </a:solidFill>
                <a:effectLst/>
              </a:rPr>
            </a:b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9" name="Rectangle 9"/>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l-GR" altLang="el-GR" sz="1800" b="0" i="0" u="none" strike="noStrike" cap="none" normalizeH="0" baseline="0" dirty="0">
                <a:ln>
                  <a:noFill/>
                </a:ln>
                <a:solidFill>
                  <a:schemeClr val="tx1"/>
                </a:solidFill>
                <a:effectLst/>
              </a:rPr>
            </a:b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pic>
        <p:nvPicPr>
          <p:cNvPr id="1038" name="Picture 14" descr="στεφάνι ελιάς | το μαγικό κουτί της γνώσης!"/>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323309" y="2747169"/>
            <a:ext cx="5184184"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Изображение выглядит как дизайн&#10;&#10;Содержимое, созданное искусственным интеллектом, может быть неверным.">
            <a:extLst>
              <a:ext uri="{FF2B5EF4-FFF2-40B4-BE49-F238E27FC236}">
                <a16:creationId xmlns:a16="http://schemas.microsoft.com/office/drawing/2014/main" id="{04CC3D98-B34E-39B7-C444-6D0EE79CA4FE}"/>
              </a:ext>
            </a:extLst>
          </p:cNvPr>
          <p:cNvPicPr>
            <a:picLocks noChangeAspect="1"/>
          </p:cNvPicPr>
          <p:nvPr/>
        </p:nvPicPr>
        <p:blipFill>
          <a:blip r:embed="rId3"/>
          <a:stretch>
            <a:fillRect/>
          </a:stretch>
        </p:blipFill>
        <p:spPr>
          <a:xfrm>
            <a:off x="9400252" y="5974786"/>
            <a:ext cx="2493363" cy="919922"/>
          </a:xfrm>
          <a:prstGeom prst="rect">
            <a:avLst/>
          </a:prstGeom>
        </p:spPr>
      </p:pic>
    </p:spTree>
    <p:extLst>
      <p:ext uri="{BB962C8B-B14F-4D97-AF65-F5344CB8AC3E}">
        <p14:creationId xmlns:p14="http://schemas.microsoft.com/office/powerpoint/2010/main" val="3244703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sdmntprukwest.oaiusercontent.com/files/00000000-edd4-6243-9c9b-420fcfdfde61/raw?se=2025-07-28T13%3A47%3A16Z&amp;sp=r&amp;sv=2024-08-04&amp;sr=b&amp;scid=648792ce-b4a6-54cf-9c57-a1b20766dcf9&amp;skoid=eb780365-537d-4279-a878-cae64e33aa9c&amp;sktid=a48cca56-e6da-484e-a814-9c849652bcb3&amp;skt=2025-07-28T02%3A05%3A48Z&amp;ske=2025-07-29T02%3A05%3A48Z&amp;sks=b&amp;skv=2024-08-04&amp;sig=Z3nn3zEaIwdKfzw9P7cWROP6iLk3TgcjTOPNzPonMqs%3D"/>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0" y="1825625"/>
            <a:ext cx="5091113"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4294967295"/>
          </p:nvPr>
        </p:nvSpPr>
        <p:spPr>
          <a:xfrm>
            <a:off x="6659563" y="1825625"/>
            <a:ext cx="5532437" cy="4351338"/>
          </a:xfrm>
        </p:spPr>
        <p:txBody>
          <a:bodyPr>
            <a:normAutofit lnSpcReduction="10000"/>
          </a:bodyPr>
          <a:lstStyle/>
          <a:p>
            <a:pPr marL="0" indent="0">
              <a:buNone/>
            </a:pPr>
            <a:r>
              <a:rPr lang="el-GR" dirty="0"/>
              <a:t>Οι Ολυμπιακοί Αγώνες μπορεί να αλλάζουν εποχές, μορφές και τεχνολογίες, αλλά η καρδιά τους χτυπά ακόμα ελληνικά.</a:t>
            </a:r>
            <a:br>
              <a:rPr lang="el-GR" dirty="0"/>
            </a:br>
            <a:r>
              <a:rPr lang="el-GR" dirty="0"/>
              <a:t>Η Ελλάδα δεν είναι απλώς το παρελθόν των Ολυμπιακών Αγώνων. Είναι το φως που τους οδηγεί και στο μέλλον.</a:t>
            </a:r>
            <a:br>
              <a:rPr lang="el-GR" dirty="0"/>
            </a:br>
            <a:r>
              <a:rPr lang="el-GR" dirty="0"/>
              <a:t>Ας κρατήσουμε ζωντανές τις αξίες του αγώνα, της ειρήνης και της ενότητας — όχι μόνο στα στάδια, αλλά και στη ζωή μας.</a:t>
            </a:r>
          </a:p>
          <a:p>
            <a:endParaRPr lang="el-GR" dirty="0"/>
          </a:p>
        </p:txBody>
      </p:sp>
      <p:sp>
        <p:nvSpPr>
          <p:cNvPr id="8" name="Title 7"/>
          <p:cNvSpPr>
            <a:spLocks noGrp="1"/>
          </p:cNvSpPr>
          <p:nvPr>
            <p:ph type="title" idx="4294967295"/>
          </p:nvPr>
        </p:nvSpPr>
        <p:spPr>
          <a:xfrm>
            <a:off x="0" y="365125"/>
            <a:ext cx="10515600" cy="1325563"/>
          </a:xfrm>
        </p:spPr>
        <p:txBody>
          <a:bodyPr/>
          <a:lstStyle/>
          <a:p>
            <a:pPr marL="228600" lvl="0" indent="-228600">
              <a:spcBef>
                <a:spcPts val="1000"/>
              </a:spcBef>
            </a:pPr>
            <a:r>
              <a:rPr lang="el-GR" sz="1100" dirty="0">
                <a:solidFill>
                  <a:prstClr val="black"/>
                </a:solidFill>
                <a:latin typeface="Calibri" panose="020F0502020204030204"/>
                <a:ea typeface="+mn-ea"/>
                <a:cs typeface="+mn-cs"/>
              </a:rPr>
              <a:t>       </a:t>
            </a:r>
            <a:r>
              <a:rPr lang="ru-RU" sz="1100" b="1" dirty="0">
                <a:solidFill>
                  <a:schemeClr val="accent2">
                    <a:lumMod val="75000"/>
                  </a:schemeClr>
                </a:solidFill>
                <a:latin typeface="Calibri" panose="020F0502020204030204"/>
                <a:ea typeface="+mn-ea"/>
                <a:cs typeface="+mn-cs"/>
              </a:rPr>
              <a:t>Олимпийские игры могут меняться — эпохи, формы, технологии, — но их сердце до сих пор бьётся по-гречески.</a:t>
            </a:r>
            <a:br>
              <a:rPr lang="ru-RU" sz="1100" b="1" dirty="0">
                <a:solidFill>
                  <a:schemeClr val="accent2">
                    <a:lumMod val="75000"/>
                  </a:schemeClr>
                </a:solidFill>
                <a:latin typeface="Calibri" panose="020F0502020204030204"/>
                <a:ea typeface="+mn-ea"/>
                <a:cs typeface="+mn-cs"/>
              </a:rPr>
            </a:br>
            <a:r>
              <a:rPr lang="ru-RU" sz="1100" b="1" dirty="0">
                <a:solidFill>
                  <a:schemeClr val="accent2">
                    <a:lumMod val="75000"/>
                  </a:schemeClr>
                </a:solidFill>
                <a:latin typeface="Calibri" panose="020F0502020204030204"/>
                <a:ea typeface="+mn-ea"/>
                <a:cs typeface="+mn-cs"/>
              </a:rPr>
              <a:t>Греция — это не только прошлое Олимпийских игр. Это свет, который ведёт их в будущее.</a:t>
            </a:r>
            <a:br>
              <a:rPr lang="ru-RU" sz="1100" b="1" dirty="0">
                <a:solidFill>
                  <a:schemeClr val="accent2">
                    <a:lumMod val="75000"/>
                  </a:schemeClr>
                </a:solidFill>
                <a:latin typeface="Calibri" panose="020F0502020204030204"/>
                <a:ea typeface="+mn-ea"/>
                <a:cs typeface="+mn-cs"/>
              </a:rPr>
            </a:br>
            <a:r>
              <a:rPr lang="ru-RU" sz="1100" b="1" dirty="0">
                <a:solidFill>
                  <a:schemeClr val="accent2">
                    <a:lumMod val="75000"/>
                  </a:schemeClr>
                </a:solidFill>
                <a:latin typeface="Calibri" panose="020F0502020204030204"/>
                <a:ea typeface="+mn-ea"/>
                <a:cs typeface="+mn-cs"/>
              </a:rPr>
              <a:t>Сохраним же живыми ценности борьбы, мира и единства — не только на аренах, но и в нашей повседневной жизни.</a:t>
            </a:r>
            <a:br>
              <a:rPr lang="el-GR" sz="1100" dirty="0">
                <a:solidFill>
                  <a:prstClr val="black"/>
                </a:solidFill>
                <a:latin typeface="Calibri" panose="020F0502020204030204"/>
                <a:ea typeface="+mn-ea"/>
                <a:cs typeface="+mn-cs"/>
              </a:rPr>
            </a:br>
            <a:endParaRPr lang="el-GR" dirty="0"/>
          </a:p>
        </p:txBody>
      </p:sp>
      <p:pic>
        <p:nvPicPr>
          <p:cNvPr id="2" name="Рисунок 1" descr="Изображение выглядит как дизайн&#10;&#10;Содержимое, созданное искусственным интеллектом, может быть неверным.">
            <a:extLst>
              <a:ext uri="{FF2B5EF4-FFF2-40B4-BE49-F238E27FC236}">
                <a16:creationId xmlns:a16="http://schemas.microsoft.com/office/drawing/2014/main" id="{73D2E195-8EBD-DBA8-B08F-4A378EC4E120}"/>
              </a:ext>
            </a:extLst>
          </p:cNvPr>
          <p:cNvPicPr>
            <a:picLocks noChangeAspect="1"/>
          </p:cNvPicPr>
          <p:nvPr/>
        </p:nvPicPr>
        <p:blipFill>
          <a:blip r:embed="rId3"/>
          <a:stretch>
            <a:fillRect/>
          </a:stretch>
        </p:blipFill>
        <p:spPr>
          <a:xfrm>
            <a:off x="9698636" y="-4660"/>
            <a:ext cx="2493363" cy="919922"/>
          </a:xfrm>
          <a:prstGeom prst="rect">
            <a:avLst/>
          </a:prstGeom>
        </p:spPr>
      </p:pic>
    </p:spTree>
    <p:extLst>
      <p:ext uri="{BB962C8B-B14F-4D97-AF65-F5344CB8AC3E}">
        <p14:creationId xmlns:p14="http://schemas.microsoft.com/office/powerpoint/2010/main" val="1949003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Cyrl-AZ" b="1" i="1" dirty="0">
                <a:solidFill>
                  <a:srgbClr val="0070C0"/>
                </a:solidFill>
              </a:rPr>
              <a:t>Заглавие презентации</a:t>
            </a:r>
            <a:endParaRPr lang="el-GR" i="1" dirty="0">
              <a:solidFill>
                <a:srgbClr val="0070C0"/>
              </a:solidFill>
            </a:endParaRPr>
          </a:p>
        </p:txBody>
      </p:sp>
      <p:sp>
        <p:nvSpPr>
          <p:cNvPr id="3" name="Text Placeholder 2"/>
          <p:cNvSpPr>
            <a:spLocks noGrp="1"/>
          </p:cNvSpPr>
          <p:nvPr>
            <p:ph type="body" idx="1"/>
          </p:nvPr>
        </p:nvSpPr>
        <p:spPr/>
        <p:txBody>
          <a:bodyPr/>
          <a:lstStyle/>
          <a:p>
            <a:r>
              <a:rPr lang="el-GR" i="1" u="sng" dirty="0"/>
              <a:t>Από την αρχαιότητα μέχρι σήμερα</a:t>
            </a:r>
          </a:p>
        </p:txBody>
      </p:sp>
      <p:sp>
        <p:nvSpPr>
          <p:cNvPr id="4" name="Content Placeholder 3"/>
          <p:cNvSpPr>
            <a:spLocks noGrp="1"/>
          </p:cNvSpPr>
          <p:nvPr>
            <p:ph sz="half" idx="2"/>
          </p:nvPr>
        </p:nvSpPr>
        <p:spPr/>
        <p:txBody>
          <a:bodyPr>
            <a:normAutofit fontScale="85000" lnSpcReduction="20000"/>
          </a:bodyPr>
          <a:lstStyle/>
          <a:p>
            <a:pPr marL="0" indent="0">
              <a:buNone/>
            </a:pPr>
            <a:r>
              <a:rPr lang="el-GR" dirty="0"/>
              <a:t>Οι Ολυμπιακοί Αγώνες δεν είναι απλώς ένα αθλητικό γεγονός. Είναι μια ζωντανή παράδοση, μια ιδέα που γεννήθηκε πριν σχεδόν τρεις χιλιάδες χρόνια στην Αρχαία Ελλάδα και συνεχίζει να ζει μέχρι σήμερα.</a:t>
            </a:r>
            <a:br>
              <a:rPr lang="el-GR" dirty="0"/>
            </a:br>
            <a:r>
              <a:rPr lang="el-GR" dirty="0"/>
              <a:t>Σε αυτή την παρουσίαση θα κάνουμε ένα ταξίδι στο χρόνο: από την Αρχαία Ολυμπία ως την Αθήνα του 2004 και τους σύγχρονους Αγώνες.</a:t>
            </a:r>
            <a:br>
              <a:rPr lang="el-GR" dirty="0"/>
            </a:br>
            <a:r>
              <a:rPr lang="el-GR" dirty="0"/>
              <a:t>Η Ελλάδα δεν είναι απλώς η γενέτειρα των Ολυμπιακών Αγώνων. Είναι η ψυχή του ολυμπιακού πνεύματος.</a:t>
            </a:r>
          </a:p>
        </p:txBody>
      </p:sp>
      <p:sp>
        <p:nvSpPr>
          <p:cNvPr id="5" name="Text Placeholder 4"/>
          <p:cNvSpPr>
            <a:spLocks noGrp="1"/>
          </p:cNvSpPr>
          <p:nvPr>
            <p:ph type="body" sz="quarter" idx="3"/>
          </p:nvPr>
        </p:nvSpPr>
        <p:spPr/>
        <p:txBody>
          <a:bodyPr>
            <a:normAutofit fontScale="47500" lnSpcReduction="20000"/>
          </a:bodyPr>
          <a:lstStyle/>
          <a:p>
            <a:r>
              <a:rPr lang="ru-RU" b="0" dirty="0"/>
              <a:t>Олимпийские игры — это не просто спортивное событие. Это живая традиция, идея, зародившаяся почти три тысячи лет назад в Древней Греции и продолжающая жить сегодня.</a:t>
            </a:r>
            <a:br>
              <a:rPr lang="ru-RU" dirty="0"/>
            </a:br>
            <a:r>
              <a:rPr lang="ru-RU" b="0" dirty="0"/>
              <a:t>В этой презентации мы совершим путешествие во времени: от Древней Олимпии до Афин 2004 года и современных Игр.</a:t>
            </a:r>
            <a:br>
              <a:rPr lang="ru-RU" dirty="0"/>
            </a:br>
            <a:r>
              <a:rPr lang="ru-RU" b="0" dirty="0"/>
              <a:t>Греция — не просто родина Олимпийских игр. Она — душа олимпийского духа.</a:t>
            </a:r>
            <a:endParaRPr lang="el-GR" dirty="0"/>
          </a:p>
        </p:txBody>
      </p:sp>
      <p:pic>
        <p:nvPicPr>
          <p:cNvPr id="3074" name="Picture 2" descr="The start of the 100 meters sprint at the first Olympic Games of the Modern Era in Athens, Greece."/>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284563" y="2650210"/>
            <a:ext cx="486259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Изображение выглядит как дизайн&#10;&#10;Содержимое, созданное искусственным интеллектом, может быть неверным.">
            <a:extLst>
              <a:ext uri="{FF2B5EF4-FFF2-40B4-BE49-F238E27FC236}">
                <a16:creationId xmlns:a16="http://schemas.microsoft.com/office/drawing/2014/main" id="{FF8FDECA-96EE-A296-CA01-A2758E7B0DE8}"/>
              </a:ext>
            </a:extLst>
          </p:cNvPr>
          <p:cNvPicPr>
            <a:picLocks noChangeAspect="1"/>
          </p:cNvPicPr>
          <p:nvPr/>
        </p:nvPicPr>
        <p:blipFill>
          <a:blip r:embed="rId3"/>
          <a:stretch>
            <a:fillRect/>
          </a:stretch>
        </p:blipFill>
        <p:spPr>
          <a:xfrm>
            <a:off x="9698636" y="-4660"/>
            <a:ext cx="2493363" cy="919922"/>
          </a:xfrm>
          <a:prstGeom prst="rect">
            <a:avLst/>
          </a:prstGeom>
        </p:spPr>
      </p:pic>
    </p:spTree>
    <p:extLst>
      <p:ext uri="{BB962C8B-B14F-4D97-AF65-F5344CB8AC3E}">
        <p14:creationId xmlns:p14="http://schemas.microsoft.com/office/powerpoint/2010/main" val="2170826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612845"/>
            <a:ext cx="6096000" cy="5632311"/>
          </a:xfrm>
          <a:prstGeom prst="rect">
            <a:avLst/>
          </a:prstGeom>
        </p:spPr>
        <p:txBody>
          <a:bodyPr>
            <a:spAutoFit/>
          </a:bodyPr>
          <a:lstStyle/>
          <a:p>
            <a:r>
              <a:rPr lang="el-GR" b="1" dirty="0">
                <a:solidFill>
                  <a:schemeClr val="accent6">
                    <a:lumMod val="75000"/>
                  </a:schemeClr>
                </a:solidFill>
              </a:rPr>
              <a:t>📚 </a:t>
            </a:r>
            <a:r>
              <a:rPr lang="el-GR" b="1" dirty="0">
                <a:solidFill>
                  <a:schemeClr val="accent1"/>
                </a:solidFill>
              </a:rPr>
              <a:t>Βιβλιογραφία / Πηγές</a:t>
            </a:r>
          </a:p>
          <a:p>
            <a:pPr>
              <a:buFont typeface="+mj-lt"/>
              <a:buAutoNum type="arabicPeriod"/>
            </a:pPr>
            <a:r>
              <a:rPr lang="el-GR" b="1" dirty="0"/>
              <a:t>Μαρία Π. Σπυροπούλου</a:t>
            </a:r>
            <a:r>
              <a:rPr lang="el-GR" dirty="0"/>
              <a:t> – </a:t>
            </a:r>
            <a:r>
              <a:rPr lang="el-GR" i="1" dirty="0"/>
              <a:t>Οι Ολυμπιακοί Αγώνες στην Αρχαία Ελλάδα</a:t>
            </a:r>
            <a:r>
              <a:rPr lang="el-GR" dirty="0"/>
              <a:t>, Εκδόσεις Καλειδοσκόπιο</a:t>
            </a:r>
          </a:p>
          <a:p>
            <a:pPr>
              <a:buFont typeface="+mj-lt"/>
              <a:buAutoNum type="arabicPeriod"/>
            </a:pPr>
            <a:r>
              <a:rPr lang="el-GR" b="1" dirty="0"/>
              <a:t>Γιάννης Κουτσουράδης</a:t>
            </a:r>
            <a:r>
              <a:rPr lang="el-GR" dirty="0"/>
              <a:t> – </a:t>
            </a:r>
            <a:r>
              <a:rPr lang="el-GR" i="1" dirty="0"/>
              <a:t>Η Ελλάδα και οι Ολυμπιακοί Αγώνες: Ιστορία, Πολιτισμός, Κληρονομιά</a:t>
            </a:r>
            <a:r>
              <a:rPr lang="el-GR" dirty="0"/>
              <a:t>, Εκδόσεις Παπαδόπουλος</a:t>
            </a:r>
          </a:p>
          <a:p>
            <a:pPr>
              <a:buFont typeface="+mj-lt"/>
              <a:buAutoNum type="arabicPeriod"/>
            </a:pPr>
            <a:r>
              <a:rPr lang="en-US" b="1" dirty="0"/>
              <a:t>International Olympic Committee (IOC)</a:t>
            </a:r>
            <a:r>
              <a:rPr lang="en-US" dirty="0"/>
              <a:t> – www.olympics.com</a:t>
            </a:r>
          </a:p>
          <a:p>
            <a:pPr>
              <a:buFont typeface="+mj-lt"/>
              <a:buAutoNum type="arabicPeriod"/>
            </a:pPr>
            <a:r>
              <a:rPr lang="el-GR" b="1" dirty="0"/>
              <a:t>Ελληνική Ολυμπιακή Επιτροπή</a:t>
            </a:r>
            <a:r>
              <a:rPr lang="el-GR" dirty="0"/>
              <a:t> – </a:t>
            </a:r>
            <a:r>
              <a:rPr lang="en-US" dirty="0"/>
              <a:t>www.hoc.gr</a:t>
            </a:r>
          </a:p>
          <a:p>
            <a:pPr>
              <a:buFont typeface="+mj-lt"/>
              <a:buAutoNum type="arabicPeriod"/>
            </a:pPr>
            <a:r>
              <a:rPr lang="en-US" b="1" dirty="0"/>
              <a:t>UNESCO: Ancient Olympia</a:t>
            </a:r>
            <a:r>
              <a:rPr lang="en-US" dirty="0"/>
              <a:t> – whc.unesco.org/</a:t>
            </a:r>
            <a:r>
              <a:rPr lang="en-US" dirty="0" err="1"/>
              <a:t>en</a:t>
            </a:r>
            <a:r>
              <a:rPr lang="en-US" dirty="0"/>
              <a:t>/list/514</a:t>
            </a:r>
          </a:p>
          <a:p>
            <a:pPr>
              <a:buFont typeface="+mj-lt"/>
              <a:buAutoNum type="arabicPeriod"/>
            </a:pPr>
            <a:r>
              <a:rPr lang="en-US" b="1" dirty="0"/>
              <a:t>Pierre de Coubertin</a:t>
            </a:r>
            <a:r>
              <a:rPr lang="en-US" dirty="0"/>
              <a:t> – </a:t>
            </a:r>
            <a:r>
              <a:rPr lang="en-US" i="1" dirty="0"/>
              <a:t>Olympic Memoirs</a:t>
            </a:r>
            <a:r>
              <a:rPr lang="en-US" dirty="0"/>
              <a:t>, International Olympic Committee Archives</a:t>
            </a:r>
          </a:p>
          <a:p>
            <a:pPr>
              <a:buFont typeface="+mj-lt"/>
              <a:buAutoNum type="arabicPeriod"/>
            </a:pPr>
            <a:r>
              <a:rPr lang="en-US" b="1" dirty="0"/>
              <a:t>BBC History: Ancient Olympics</a:t>
            </a:r>
            <a:r>
              <a:rPr lang="en-US" dirty="0"/>
              <a:t> – www.bbc.co.uk/history/ancient/greeks/greek_olympics_01.shtml</a:t>
            </a:r>
          </a:p>
          <a:p>
            <a:pPr>
              <a:buFont typeface="+mj-lt"/>
              <a:buAutoNum type="arabicPeriod"/>
            </a:pPr>
            <a:r>
              <a:rPr lang="el-GR" b="1" dirty="0"/>
              <a:t>Ολυμπιακοί Αγώνες Αθήνα 2004 – Επίσημη Αναφορά</a:t>
            </a:r>
            <a:r>
              <a:rPr lang="el-GR" dirty="0"/>
              <a:t> (</a:t>
            </a:r>
            <a:r>
              <a:rPr lang="en-US" dirty="0"/>
              <a:t>Official Report)</a:t>
            </a:r>
          </a:p>
          <a:p>
            <a:pPr>
              <a:buFont typeface="+mj-lt"/>
              <a:buAutoNum type="arabicPeriod"/>
            </a:pPr>
            <a:r>
              <a:rPr lang="en-US" b="1" dirty="0"/>
              <a:t>National Geographic</a:t>
            </a:r>
            <a:r>
              <a:rPr lang="en-US" dirty="0"/>
              <a:t> – </a:t>
            </a:r>
            <a:r>
              <a:rPr lang="el-GR" dirty="0"/>
              <a:t>Άρθρα για την Αρχαία Ολυμπία και τους σύγχρονους Αγώνες</a:t>
            </a:r>
          </a:p>
          <a:p>
            <a:pPr>
              <a:buFont typeface="+mj-lt"/>
              <a:buAutoNum type="arabicPeriod"/>
            </a:pPr>
            <a:r>
              <a:rPr lang="en-US" b="1" dirty="0"/>
              <a:t>History Channel</a:t>
            </a:r>
            <a:r>
              <a:rPr lang="en-US" dirty="0"/>
              <a:t> – </a:t>
            </a:r>
            <a:r>
              <a:rPr lang="en-US" i="1" dirty="0"/>
              <a:t>The Ancient Olympic Games</a:t>
            </a:r>
            <a:r>
              <a:rPr lang="en-US" dirty="0"/>
              <a:t> (</a:t>
            </a:r>
            <a:r>
              <a:rPr lang="el-GR" dirty="0"/>
              <a:t>ντοκιμαντέρ &amp; άρθρα)</a:t>
            </a:r>
          </a:p>
        </p:txBody>
      </p:sp>
      <p:pic>
        <p:nvPicPr>
          <p:cNvPr id="3" name="Рисунок 2" descr="Изображение выглядит как дизайн&#10;&#10;Содержимое, созданное искусственным интеллектом, может быть неверным.">
            <a:extLst>
              <a:ext uri="{FF2B5EF4-FFF2-40B4-BE49-F238E27FC236}">
                <a16:creationId xmlns:a16="http://schemas.microsoft.com/office/drawing/2014/main" id="{60F3E769-E30F-14E6-C686-A59E17618C0B}"/>
              </a:ext>
            </a:extLst>
          </p:cNvPr>
          <p:cNvPicPr>
            <a:picLocks noChangeAspect="1"/>
          </p:cNvPicPr>
          <p:nvPr/>
        </p:nvPicPr>
        <p:blipFill>
          <a:blip r:embed="rId2"/>
          <a:stretch>
            <a:fillRect/>
          </a:stretch>
        </p:blipFill>
        <p:spPr>
          <a:xfrm>
            <a:off x="9554257" y="152884"/>
            <a:ext cx="2493363" cy="919922"/>
          </a:xfrm>
          <a:prstGeom prst="rect">
            <a:avLst/>
          </a:prstGeom>
        </p:spPr>
      </p:pic>
    </p:spTree>
    <p:extLst>
      <p:ext uri="{BB962C8B-B14F-4D97-AF65-F5344CB8AC3E}">
        <p14:creationId xmlns:p14="http://schemas.microsoft.com/office/powerpoint/2010/main" val="242284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66159" y="4260561"/>
            <a:ext cx="5921829" cy="222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69CADFA7-0FAA-E64F-B591-6F1F92DFDEBF}"/>
              </a:ext>
            </a:extLst>
          </p:cNvPr>
          <p:cNvSpPr/>
          <p:nvPr/>
        </p:nvSpPr>
        <p:spPr>
          <a:xfrm>
            <a:off x="1120347" y="1101670"/>
            <a:ext cx="9731750" cy="1746504"/>
          </a:xfrm>
          <a:prstGeom prst="rect">
            <a:avLst/>
          </a:prstGeom>
        </p:spPr>
        <p:txBody>
          <a:bodyPr wrap="square">
            <a:spAutoFit/>
          </a:bodyPr>
          <a:lstStyle/>
          <a:p>
            <a:pPr indent="180340" algn="ctr">
              <a:lnSpc>
                <a:spcPct val="115000"/>
              </a:lnSpc>
              <a:spcAft>
                <a:spcPts val="1000"/>
              </a:spcAft>
            </a:pPr>
            <a:r>
              <a:rPr lang="ru-RU" sz="3200" b="1" i="1">
                <a:solidFill>
                  <a:srgbClr val="C00000"/>
                </a:solidFill>
                <a:latin typeface="Times New Roman" panose="02020603050405020304" pitchFamily="18" charset="0"/>
                <a:cs typeface="Times New Roman" panose="02020603050405020304" pitchFamily="18" charset="0"/>
              </a:rPr>
              <a:t>МЫ ВМЕСТЕ – МЫ ЕДИНЫЙ МИР</a:t>
            </a:r>
            <a:r>
              <a:rPr lang="ru-RU"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3200" b="1" i="1">
                <a:solidFill>
                  <a:srgbClr val="C00000"/>
                </a:solidFill>
                <a:latin typeface="Times New Roman" panose="02020603050405020304" pitchFamily="18" charset="0"/>
                <a:cs typeface="Times New Roman" panose="02020603050405020304" pitchFamily="18" charset="0"/>
              </a:rPr>
              <a:t>!!!</a:t>
            </a:r>
            <a:endParaRPr lang="ru-RU" sz="3200" b="1" i="0">
              <a:solidFill>
                <a:srgbClr val="000000"/>
              </a:solidFill>
              <a:effectLst/>
              <a:latin typeface="Times New Roman" panose="02020603050405020304" pitchFamily="18" charset="0"/>
              <a:cs typeface="Times New Roman" panose="02020603050405020304" pitchFamily="18" charset="0"/>
            </a:endParaRPr>
          </a:p>
          <a:p>
            <a:pPr indent="180340" algn="ctr">
              <a:lnSpc>
                <a:spcPct val="115000"/>
              </a:lnSpc>
              <a:spcAft>
                <a:spcPts val="1000"/>
              </a:spcAft>
            </a:pPr>
            <a:r>
              <a:rPr lang="ru-RU" sz="2800" b="1">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ru-RU" sz="28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ВМЕСТЕ МЫ СИЛЬНЕЕ, МОЩНЕЕ, ВМЕСТЕ мы ДУХОВНО БОГАЧЕ и, на самом деле, СЧАСТЛИВЫ !!!</a:t>
            </a:r>
            <a:endParaRPr lang="el-GR" sz="2800" b="1">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angle 4">
            <a:extLst>
              <a:ext uri="{FF2B5EF4-FFF2-40B4-BE49-F238E27FC236}">
                <a16:creationId xmlns:a16="http://schemas.microsoft.com/office/drawing/2014/main" id="{3B9E91C5-3258-7746-BC4F-41ABB189FDFC}"/>
              </a:ext>
            </a:extLst>
          </p:cNvPr>
          <p:cNvSpPr>
            <a:spLocks noChangeArrowheads="1"/>
          </p:cNvSpPr>
          <p:nvPr/>
        </p:nvSpPr>
        <p:spPr bwMode="auto">
          <a:xfrm>
            <a:off x="3566159" y="2077734"/>
            <a:ext cx="1662545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1027" name="Picture 3">
            <a:extLst>
              <a:ext uri="{FF2B5EF4-FFF2-40B4-BE49-F238E27FC236}">
                <a16:creationId xmlns:a16="http://schemas.microsoft.com/office/drawing/2014/main" id="{32F9BAF3-D66B-1849-9513-39CC50FD2C91}"/>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4909211" y="3226997"/>
            <a:ext cx="1241466" cy="9969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026C3283-2EDB-3B4E-9737-DA23EABF65BE}"/>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428858" y="3263626"/>
            <a:ext cx="1241466" cy="9969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a:extLst>
              <a:ext uri="{FF2B5EF4-FFF2-40B4-BE49-F238E27FC236}">
                <a16:creationId xmlns:a16="http://schemas.microsoft.com/office/drawing/2014/main" id="{D05E5DF0-2CF7-CC40-A7E8-0648EB733BF8}"/>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8006107" y="3226996"/>
            <a:ext cx="1241466" cy="9969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C3EA2A0-FD97-0B05-882A-4B3960517E37}"/>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389564" y="3226997"/>
            <a:ext cx="1241466" cy="996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589652"/>
      </p:ext>
    </p:extLst>
  </p:cSld>
  <p:clrMapOvr>
    <a:masterClrMapping/>
  </p:clrMapOvr>
  <mc:AlternateContent xmlns:mc="http://schemas.openxmlformats.org/markup-compatibility/2006" xmlns:p14="http://schemas.microsoft.com/office/powerpoint/2010/main">
    <mc:Choice Requires="p14">
      <p:transition spd="slow" p14:dur="1500" advClick="0" advTm="15000">
        <p:split orient="vert"/>
      </p:transition>
    </mc:Choice>
    <mc:Fallback xmlns="">
      <p:transition spd="slow" advClick="0" advTm="15000">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913575" y="4135301"/>
            <a:ext cx="5921829" cy="222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69CADFA7-0FAA-E64F-B591-6F1F92DFDEBF}"/>
              </a:ext>
            </a:extLst>
          </p:cNvPr>
          <p:cNvSpPr/>
          <p:nvPr/>
        </p:nvSpPr>
        <p:spPr>
          <a:xfrm>
            <a:off x="319811" y="486929"/>
            <a:ext cx="11661731" cy="2301656"/>
          </a:xfrm>
          <a:prstGeom prst="rect">
            <a:avLst/>
          </a:prstGeom>
        </p:spPr>
        <p:txBody>
          <a:bodyPr wrap="square">
            <a:spAutoFit/>
          </a:bodyPr>
          <a:lstStyle/>
          <a:p>
            <a:pPr indent="180340" algn="ctr">
              <a:lnSpc>
                <a:spcPct val="115000"/>
              </a:lnSpc>
              <a:spcAft>
                <a:spcPts val="1000"/>
              </a:spcAft>
            </a:pPr>
            <a:r>
              <a:rPr lang="el-GR" sz="3000" b="1" i="1" dirty="0">
                <a:solidFill>
                  <a:srgbClr val="C00000"/>
                </a:solidFill>
                <a:latin typeface="Times New Roman" panose="02020603050405020304" pitchFamily="18" charset="0"/>
                <a:cs typeface="Times New Roman" panose="02020603050405020304" pitchFamily="18" charset="0"/>
              </a:rPr>
              <a:t>ΕΙΜΑΣΤΕ ΜΑΖΙ !!! ΕΙΜΑΣΤΕ ΕΝΑΣ ΕΝΙΑΙΟΣ ΚΟΣΜΟΣ !!! </a:t>
            </a:r>
          </a:p>
          <a:p>
            <a:pPr indent="180340" algn="ctr">
              <a:lnSpc>
                <a:spcPct val="115000"/>
              </a:lnSpc>
              <a:spcAft>
                <a:spcPts val="1000"/>
              </a:spcAft>
            </a:pPr>
            <a:r>
              <a:rPr lang="el-GR" sz="3000" b="1" i="1" dirty="0">
                <a:solidFill>
                  <a:srgbClr val="C00000"/>
                </a:solidFill>
                <a:latin typeface="Times New Roman" panose="02020603050405020304" pitchFamily="18" charset="0"/>
                <a:cs typeface="Times New Roman" panose="02020603050405020304" pitchFamily="18" charset="0"/>
              </a:rPr>
              <a:t>ΕΙΜΑΣΤΕ ΜΑΖΙ !!! ΜΑΖΙ ΠΑΡΑΜΕΝΟΥΜΕ ΔΥΝΑΤΟΤΕΡΟΙ, ΣΘΕΝΑΡΟΤΕΡΟΙ, ΠΝΕΥΜΑΤΙΚΑ ΕΜΠΛΟΥΤΙΣΜΕΝΟΙ και ειλικρινά ΕΥΤΥΧΙΣΜΕΝΟΙ !!! </a:t>
            </a:r>
          </a:p>
        </p:txBody>
      </p:sp>
      <p:sp>
        <p:nvSpPr>
          <p:cNvPr id="7" name="Rectangle 4">
            <a:extLst>
              <a:ext uri="{FF2B5EF4-FFF2-40B4-BE49-F238E27FC236}">
                <a16:creationId xmlns:a16="http://schemas.microsoft.com/office/drawing/2014/main" id="{3B9E91C5-3258-7746-BC4F-41ABB189FDFC}"/>
              </a:ext>
            </a:extLst>
          </p:cNvPr>
          <p:cNvSpPr>
            <a:spLocks noChangeArrowheads="1"/>
          </p:cNvSpPr>
          <p:nvPr/>
        </p:nvSpPr>
        <p:spPr bwMode="auto">
          <a:xfrm>
            <a:off x="3566159" y="2077734"/>
            <a:ext cx="1662545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1027" name="Picture 3">
            <a:extLst>
              <a:ext uri="{FF2B5EF4-FFF2-40B4-BE49-F238E27FC236}">
                <a16:creationId xmlns:a16="http://schemas.microsoft.com/office/drawing/2014/main" id="{32F9BAF3-D66B-1849-9513-39CC50FD2C91}"/>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4433222" y="2913846"/>
            <a:ext cx="1241466" cy="9969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026C3283-2EDB-3B4E-9737-DA23EABF65BE}"/>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5952869" y="2950475"/>
            <a:ext cx="1241466" cy="9969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a:extLst>
              <a:ext uri="{FF2B5EF4-FFF2-40B4-BE49-F238E27FC236}">
                <a16:creationId xmlns:a16="http://schemas.microsoft.com/office/drawing/2014/main" id="{D05E5DF0-2CF7-CC40-A7E8-0648EB733BF8}"/>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530118" y="2913845"/>
            <a:ext cx="1241466" cy="9969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C3EA2A0-FD97-0B05-882A-4B3960517E37}"/>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913575" y="2913846"/>
            <a:ext cx="1241466" cy="996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79150"/>
      </p:ext>
    </p:extLst>
  </p:cSld>
  <p:clrMapOvr>
    <a:masterClrMapping/>
  </p:clrMapOvr>
  <mc:AlternateContent xmlns:mc="http://schemas.openxmlformats.org/markup-compatibility/2006" xmlns:p14="http://schemas.microsoft.com/office/powerpoint/2010/main">
    <mc:Choice Requires="p14">
      <p:transition spd="slow" p14:dur="1500" advClick="0" advTm="15000">
        <p:split orient="vert"/>
      </p:transition>
    </mc:Choice>
    <mc:Fallback xmlns="">
      <p:transition spd="slow" advClick="0" advTm="15000">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Cyrl-AZ" b="1" i="1" dirty="0">
                <a:solidFill>
                  <a:srgbClr val="0070C0"/>
                </a:solidFill>
              </a:rPr>
              <a:t>Почему это важно?</a:t>
            </a:r>
            <a:endParaRPr lang="el-GR" i="1" dirty="0">
              <a:solidFill>
                <a:srgbClr val="0070C0"/>
              </a:solidFill>
            </a:endParaRPr>
          </a:p>
        </p:txBody>
      </p:sp>
      <p:sp>
        <p:nvSpPr>
          <p:cNvPr id="3" name="Text Placeholder 2"/>
          <p:cNvSpPr>
            <a:spLocks noGrp="1"/>
          </p:cNvSpPr>
          <p:nvPr>
            <p:ph type="body" idx="1"/>
          </p:nvPr>
        </p:nvSpPr>
        <p:spPr>
          <a:xfrm>
            <a:off x="871780" y="1681163"/>
            <a:ext cx="5125795" cy="823912"/>
          </a:xfrm>
        </p:spPr>
        <p:txBody>
          <a:bodyPr/>
          <a:lstStyle/>
          <a:p>
            <a:r>
              <a:rPr lang="el-GR" i="1" u="sng" dirty="0"/>
              <a:t>Γιατί είναι σημαντικό;</a:t>
            </a:r>
          </a:p>
        </p:txBody>
      </p:sp>
      <p:sp>
        <p:nvSpPr>
          <p:cNvPr id="4" name="Content Placeholder 3"/>
          <p:cNvSpPr>
            <a:spLocks noGrp="1"/>
          </p:cNvSpPr>
          <p:nvPr>
            <p:ph sz="half" idx="2"/>
          </p:nvPr>
        </p:nvSpPr>
        <p:spPr/>
        <p:txBody>
          <a:bodyPr>
            <a:normAutofit fontScale="77500" lnSpcReduction="20000"/>
          </a:bodyPr>
          <a:lstStyle/>
          <a:p>
            <a:pPr marL="0" indent="0">
              <a:buNone/>
            </a:pPr>
            <a:r>
              <a:rPr lang="el-GR" dirty="0"/>
              <a:t>Οι Ολυμπιακοί Αγώνες είναι η μεγαλύτερη αθλητική γιορτή στον κόσμο. Κάθε τέσσερα χρόνια, αθλητές απ’ όλον τον πλανήτη συγκεντρώνονται για να αγωνιστούν, να εκπροσωπήσουν τις χώρες τους και να αποδείξουν πως ο τίμιος αγώνας ενώνει.</a:t>
            </a:r>
            <a:br>
              <a:rPr lang="el-GR" dirty="0"/>
            </a:br>
            <a:r>
              <a:rPr lang="el-GR" dirty="0"/>
              <a:t>Ωστόσο, λίγοι θυμούνται ότι όλα ξεκίνησαν σε έναν μικρό τόπο της Πελοποννήσου — την Ολυμπία.</a:t>
            </a:r>
            <a:br>
              <a:rPr lang="el-GR" dirty="0"/>
            </a:br>
            <a:r>
              <a:rPr lang="el-GR" dirty="0"/>
              <a:t>Η Ελλάδα δεν έδωσε μόνο την αρχή στους Αγώνες, αλλά συνεχίζει να εμπνέει με το πνεύμα της.</a:t>
            </a:r>
            <a:br>
              <a:rPr lang="el-GR" dirty="0"/>
            </a:br>
            <a:r>
              <a:rPr lang="el-GR" dirty="0"/>
              <a:t>Σήμερα θα μάθουμε πώς γεννήθηκαν, χάθηκαν και ξαναγεννήθηκαν οι Ολυμπιακοί Αγώνες.</a:t>
            </a:r>
          </a:p>
          <a:p>
            <a:endParaRPr lang="el-GR" dirty="0"/>
          </a:p>
        </p:txBody>
      </p:sp>
      <p:sp>
        <p:nvSpPr>
          <p:cNvPr id="5" name="Text Placeholder 4"/>
          <p:cNvSpPr>
            <a:spLocks noGrp="1"/>
          </p:cNvSpPr>
          <p:nvPr>
            <p:ph type="body" sz="quarter" idx="3"/>
          </p:nvPr>
        </p:nvSpPr>
        <p:spPr/>
        <p:txBody>
          <a:bodyPr>
            <a:normAutofit fontScale="40000" lnSpcReduction="20000"/>
          </a:bodyPr>
          <a:lstStyle/>
          <a:p>
            <a:r>
              <a:rPr lang="ru-RU" b="0" dirty="0"/>
              <a:t>Олимпийские игры — крупнейший спортивный праздник в мире. Каждые четыре года спортсмены со всего света собираются, чтобы соревноваться, представлять свои страны и доказывать, что честная борьба объединяет.</a:t>
            </a:r>
            <a:br>
              <a:rPr lang="ru-RU" dirty="0"/>
            </a:br>
            <a:r>
              <a:rPr lang="ru-RU" b="0" dirty="0"/>
              <a:t>Но немногие помнят, что всё началось в маленьком месте на Пелопоннесе — в Олимпии.</a:t>
            </a:r>
            <a:br>
              <a:rPr lang="ru-RU" dirty="0"/>
            </a:br>
            <a:r>
              <a:rPr lang="ru-RU" b="0" dirty="0"/>
              <a:t>Греция не только дала начало Играм, но и продолжает вдохновлять их духом. Сегодня мы узнаем, как зародились, исчезли и возродились Олимпийские игры.</a:t>
            </a:r>
            <a:endParaRPr lang="el-GR" dirty="0"/>
          </a:p>
        </p:txBody>
      </p:sp>
      <p:pic>
        <p:nvPicPr>
          <p:cNvPr id="4098" name="Picture 2" descr="Η Ολυμπιακή σημαία στο Λος Άντζελες για πρώτη φορά μετά από 40 χρόνια"/>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6261314" y="2685081"/>
            <a:ext cx="5094073" cy="3120059"/>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Изображение выглядит как дизайн&#10;&#10;Содержимое, созданное искусственным интеллектом, может быть неверным.">
            <a:extLst>
              <a:ext uri="{FF2B5EF4-FFF2-40B4-BE49-F238E27FC236}">
                <a16:creationId xmlns:a16="http://schemas.microsoft.com/office/drawing/2014/main" id="{484F5DBA-6069-8BBE-2AB8-6B5B6442A699}"/>
              </a:ext>
            </a:extLst>
          </p:cNvPr>
          <p:cNvPicPr>
            <a:picLocks noChangeAspect="1"/>
          </p:cNvPicPr>
          <p:nvPr/>
        </p:nvPicPr>
        <p:blipFill>
          <a:blip r:embed="rId3"/>
          <a:stretch>
            <a:fillRect/>
          </a:stretch>
        </p:blipFill>
        <p:spPr>
          <a:xfrm>
            <a:off x="9698636" y="-4660"/>
            <a:ext cx="2493363" cy="919922"/>
          </a:xfrm>
          <a:prstGeom prst="rect">
            <a:avLst/>
          </a:prstGeom>
        </p:spPr>
      </p:pic>
    </p:spTree>
    <p:extLst>
      <p:ext uri="{BB962C8B-B14F-4D97-AF65-F5344CB8AC3E}">
        <p14:creationId xmlns:p14="http://schemas.microsoft.com/office/powerpoint/2010/main" val="1847004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Cyrl-AZ" b="1" i="1" dirty="0">
                <a:solidFill>
                  <a:srgbClr val="0070C0"/>
                </a:solidFill>
              </a:rPr>
              <a:t>Священное место Олимпия</a:t>
            </a:r>
            <a:endParaRPr lang="el-GR" i="1" dirty="0">
              <a:solidFill>
                <a:srgbClr val="0070C0"/>
              </a:solidFill>
            </a:endParaRPr>
          </a:p>
        </p:txBody>
      </p:sp>
      <p:sp>
        <p:nvSpPr>
          <p:cNvPr id="3" name="Text Placeholder 2"/>
          <p:cNvSpPr>
            <a:spLocks noGrp="1"/>
          </p:cNvSpPr>
          <p:nvPr>
            <p:ph type="body" idx="1"/>
          </p:nvPr>
        </p:nvSpPr>
        <p:spPr/>
        <p:txBody>
          <a:bodyPr/>
          <a:lstStyle/>
          <a:p>
            <a:r>
              <a:rPr lang="el-GR" u="sng" dirty="0"/>
              <a:t>Ο ιερός τόπος της Ολυμπίας</a:t>
            </a:r>
          </a:p>
        </p:txBody>
      </p:sp>
      <p:sp>
        <p:nvSpPr>
          <p:cNvPr id="4" name="Content Placeholder 3"/>
          <p:cNvSpPr>
            <a:spLocks noGrp="1"/>
          </p:cNvSpPr>
          <p:nvPr>
            <p:ph sz="half" idx="2"/>
          </p:nvPr>
        </p:nvSpPr>
        <p:spPr/>
        <p:txBody>
          <a:bodyPr>
            <a:normAutofit fontScale="85000" lnSpcReduction="20000"/>
          </a:bodyPr>
          <a:lstStyle/>
          <a:p>
            <a:pPr marL="0" indent="0">
              <a:buNone/>
            </a:pPr>
            <a:r>
              <a:rPr lang="el-GR" dirty="0"/>
              <a:t>Η Ολυμπία δεν ήταν απλώς μια πόλη — ήταν ένα πανελλήνιο ιερό αφιερωμένο στον Δία.</a:t>
            </a:r>
            <a:br>
              <a:rPr lang="el-GR" dirty="0"/>
            </a:br>
            <a:r>
              <a:rPr lang="el-GR" dirty="0"/>
              <a:t>Στο κέντρο της βρισκόταν το γιγάντιο άγαλμα του Δία, έργο του Φειδία, ένα από τα επτά θαύματα του αρχαίου κόσμου.</a:t>
            </a:r>
            <a:br>
              <a:rPr lang="el-GR" dirty="0"/>
            </a:br>
            <a:r>
              <a:rPr lang="el-GR" dirty="0"/>
              <a:t>Εκεί υπήρχαν ναοί, βωμοί, γυμνάσια, στάδια.</a:t>
            </a:r>
            <a:br>
              <a:rPr lang="el-GR" dirty="0"/>
            </a:br>
            <a:r>
              <a:rPr lang="el-GR" dirty="0"/>
              <a:t>Αθλητές από όλη την Ελλάδα ερχόταν για να αγωνιστούν για τη δόξα της πόλης τους κάτω από το βλέμμα των θεών.</a:t>
            </a:r>
          </a:p>
          <a:p>
            <a:endParaRPr lang="el-GR" dirty="0"/>
          </a:p>
        </p:txBody>
      </p:sp>
      <p:sp>
        <p:nvSpPr>
          <p:cNvPr id="5" name="Text Placeholder 4"/>
          <p:cNvSpPr>
            <a:spLocks noGrp="1"/>
          </p:cNvSpPr>
          <p:nvPr>
            <p:ph type="body" sz="quarter" idx="3"/>
          </p:nvPr>
        </p:nvSpPr>
        <p:spPr/>
        <p:txBody>
          <a:bodyPr>
            <a:normAutofit fontScale="32500" lnSpcReduction="20000"/>
          </a:bodyPr>
          <a:lstStyle/>
          <a:p>
            <a:r>
              <a:rPr lang="ru-RU" b="0" dirty="0"/>
              <a:t>Олимпия была не просто городом — это было всегреческое святилище, посвящённое Зевсу.</a:t>
            </a:r>
            <a:br>
              <a:rPr lang="ru-RU" dirty="0"/>
            </a:br>
            <a:r>
              <a:rPr lang="ru-RU" b="0" dirty="0"/>
              <a:t>В центре находилась гигантская статуя Зевса, созданная Фидием, одно из семи чудес древнего мира.</a:t>
            </a:r>
            <a:br>
              <a:rPr lang="ru-RU" dirty="0"/>
            </a:br>
            <a:r>
              <a:rPr lang="ru-RU" b="0" dirty="0"/>
              <a:t>Здесь находились храмы, алтари, гимнасии, стадионы.</a:t>
            </a:r>
            <a:br>
              <a:rPr lang="ru-RU" dirty="0"/>
            </a:br>
            <a:r>
              <a:rPr lang="ru-RU" b="0" dirty="0"/>
              <a:t>Атлеты приезжали со всей Греции, чтобы сразиться за славу своего города под взглядом богов.</a:t>
            </a:r>
            <a:br>
              <a:rPr lang="ru-RU" dirty="0"/>
            </a:br>
            <a:endParaRPr lang="el-GR" dirty="0"/>
          </a:p>
        </p:txBody>
      </p:sp>
      <p:pic>
        <p:nvPicPr>
          <p:cNvPr id="5122" name="Picture 2" descr="The unique, yet little-known, archaeological sites of eastern Attica |  travel.gr"/>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2620061"/>
            <a:ext cx="5183188" cy="3454615"/>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Изображение выглядит как дизайн&#10;&#10;Содержимое, созданное искусственным интеллектом, может быть неверным.">
            <a:extLst>
              <a:ext uri="{FF2B5EF4-FFF2-40B4-BE49-F238E27FC236}">
                <a16:creationId xmlns:a16="http://schemas.microsoft.com/office/drawing/2014/main" id="{3CA54E4F-C8A6-83EB-738A-70601F8DB3AB}"/>
              </a:ext>
            </a:extLst>
          </p:cNvPr>
          <p:cNvPicPr>
            <a:picLocks noChangeAspect="1"/>
          </p:cNvPicPr>
          <p:nvPr/>
        </p:nvPicPr>
        <p:blipFill>
          <a:blip r:embed="rId3"/>
          <a:stretch>
            <a:fillRect/>
          </a:stretch>
        </p:blipFill>
        <p:spPr>
          <a:xfrm>
            <a:off x="9698636" y="-4660"/>
            <a:ext cx="2493363" cy="919922"/>
          </a:xfrm>
          <a:prstGeom prst="rect">
            <a:avLst/>
          </a:prstGeom>
        </p:spPr>
      </p:pic>
    </p:spTree>
    <p:extLst>
      <p:ext uri="{BB962C8B-B14F-4D97-AF65-F5344CB8AC3E}">
        <p14:creationId xmlns:p14="http://schemas.microsoft.com/office/powerpoint/2010/main" val="1530711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Cyrl-AZ" b="1" i="1" dirty="0">
                <a:solidFill>
                  <a:srgbClr val="0070C0"/>
                </a:solidFill>
              </a:rPr>
              <a:t>Кто мог участвовать?</a:t>
            </a:r>
            <a:endParaRPr lang="el-GR" i="1" dirty="0">
              <a:solidFill>
                <a:srgbClr val="0070C0"/>
              </a:solidFill>
            </a:endParaRPr>
          </a:p>
        </p:txBody>
      </p:sp>
      <p:sp>
        <p:nvSpPr>
          <p:cNvPr id="3" name="Text Placeholder 2"/>
          <p:cNvSpPr>
            <a:spLocks noGrp="1"/>
          </p:cNvSpPr>
          <p:nvPr>
            <p:ph type="body" idx="1"/>
          </p:nvPr>
        </p:nvSpPr>
        <p:spPr/>
        <p:txBody>
          <a:bodyPr/>
          <a:lstStyle/>
          <a:p>
            <a:r>
              <a:rPr lang="el-GR" i="1" u="sng" dirty="0"/>
              <a:t>Ποιοι μπορούσαν να συμμετάσχουν;</a:t>
            </a:r>
          </a:p>
        </p:txBody>
      </p:sp>
      <p:sp>
        <p:nvSpPr>
          <p:cNvPr id="4" name="Content Placeholder 3"/>
          <p:cNvSpPr>
            <a:spLocks noGrp="1"/>
          </p:cNvSpPr>
          <p:nvPr>
            <p:ph sz="half" idx="2"/>
          </p:nvPr>
        </p:nvSpPr>
        <p:spPr/>
        <p:txBody>
          <a:bodyPr>
            <a:normAutofit fontScale="85000" lnSpcReduction="20000"/>
          </a:bodyPr>
          <a:lstStyle/>
          <a:p>
            <a:pPr marL="0" indent="0">
              <a:buNone/>
            </a:pPr>
            <a:r>
              <a:rPr lang="el-GR" dirty="0"/>
              <a:t>Στους αρχαίους Ολυμπιακούς Αγώνες συμμετείχαν μόνο ελεύθεροι άνδρες ελληνικής καταγωγής.</a:t>
            </a:r>
            <a:br>
              <a:rPr lang="el-GR" dirty="0"/>
            </a:br>
            <a:r>
              <a:rPr lang="el-GR" dirty="0"/>
              <a:t>Γυναίκες, δούλοι και ξένοι δεν επιτρέπονταν.</a:t>
            </a:r>
            <a:br>
              <a:rPr lang="el-GR" dirty="0"/>
            </a:br>
            <a:r>
              <a:rPr lang="el-GR" dirty="0"/>
              <a:t>Απαγορευόταν ακόμα και στις γυναίκες να παρακολουθήσουν από τις κερκίδες — μοναδική εξαίρεση ήταν η ιέρεια της Δήμητρας.</a:t>
            </a:r>
            <a:br>
              <a:rPr lang="el-GR" dirty="0"/>
            </a:br>
            <a:r>
              <a:rPr lang="el-GR" dirty="0"/>
              <a:t>Οι αθλητές προετοιμάζονταν για μήνες υπό αυστηρή επίβλεψη. Η νίκη θεωρούνταν η ύψιστη τιμή, ενώ η απάτη ήταν μεγάλη ντροπή.</a:t>
            </a:r>
          </a:p>
          <a:p>
            <a:endParaRPr lang="el-GR" dirty="0"/>
          </a:p>
        </p:txBody>
      </p:sp>
      <p:sp>
        <p:nvSpPr>
          <p:cNvPr id="5" name="Text Placeholder 4"/>
          <p:cNvSpPr>
            <a:spLocks noGrp="1"/>
          </p:cNvSpPr>
          <p:nvPr>
            <p:ph type="body" sz="quarter" idx="3"/>
          </p:nvPr>
        </p:nvSpPr>
        <p:spPr/>
        <p:txBody>
          <a:bodyPr>
            <a:normAutofit fontScale="32500" lnSpcReduction="20000"/>
          </a:bodyPr>
          <a:lstStyle/>
          <a:p>
            <a:r>
              <a:rPr lang="ru-RU" b="0" dirty="0"/>
              <a:t>В Олимпийских играх древности участвовали только свободные мужчины греческого происхождения.</a:t>
            </a:r>
            <a:br>
              <a:rPr lang="ru-RU" dirty="0"/>
            </a:br>
            <a:r>
              <a:rPr lang="ru-RU" b="0" dirty="0"/>
              <a:t>Женщины, рабы и чужеземцы не допускались. Женщинам даже запрещалось присутствовать на трибунах — исключение составляла только жрица Деметры.</a:t>
            </a:r>
            <a:br>
              <a:rPr lang="ru-RU" dirty="0"/>
            </a:br>
            <a:r>
              <a:rPr lang="ru-RU" b="0" dirty="0"/>
              <a:t>Атлеты готовились месяцами под строгим надзором. Победа считалась высшей честью, а обман — тяжёлым позором.</a:t>
            </a:r>
            <a:br>
              <a:rPr lang="ru-RU" dirty="0"/>
            </a:br>
            <a:endParaRPr lang="el-GR" dirty="0"/>
          </a:p>
        </p:txBody>
      </p:sp>
      <p:pic>
        <p:nvPicPr>
          <p:cNvPr id="6146" name="Picture 2" descr="Τέχνη και (Ολυμπιακοί) Αγώνες | The Art Project"/>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257440" y="2619214"/>
            <a:ext cx="5097947" cy="3289086"/>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Изображение выглядит как дизайн&#10;&#10;Содержимое, созданное искусственным интеллектом, может быть неверным.">
            <a:extLst>
              <a:ext uri="{FF2B5EF4-FFF2-40B4-BE49-F238E27FC236}">
                <a16:creationId xmlns:a16="http://schemas.microsoft.com/office/drawing/2014/main" id="{0CE41949-8B1F-E8E1-EDAC-F3475C422E59}"/>
              </a:ext>
            </a:extLst>
          </p:cNvPr>
          <p:cNvPicPr>
            <a:picLocks noChangeAspect="1"/>
          </p:cNvPicPr>
          <p:nvPr/>
        </p:nvPicPr>
        <p:blipFill>
          <a:blip r:embed="rId3"/>
          <a:stretch>
            <a:fillRect/>
          </a:stretch>
        </p:blipFill>
        <p:spPr>
          <a:xfrm>
            <a:off x="9698636" y="-4660"/>
            <a:ext cx="2493363" cy="919922"/>
          </a:xfrm>
          <a:prstGeom prst="rect">
            <a:avLst/>
          </a:prstGeom>
        </p:spPr>
      </p:pic>
    </p:spTree>
    <p:extLst>
      <p:ext uri="{BB962C8B-B14F-4D97-AF65-F5344CB8AC3E}">
        <p14:creationId xmlns:p14="http://schemas.microsoft.com/office/powerpoint/2010/main" val="1487985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Cyrl-AZ" b="1" i="1" dirty="0">
                <a:solidFill>
                  <a:srgbClr val="0070C0"/>
                </a:solidFill>
              </a:rPr>
              <a:t> Соревнования в древности</a:t>
            </a:r>
            <a:endParaRPr lang="el-GR" i="1" dirty="0">
              <a:solidFill>
                <a:srgbClr val="0070C0"/>
              </a:solidFill>
            </a:endParaRPr>
          </a:p>
        </p:txBody>
      </p:sp>
      <p:sp>
        <p:nvSpPr>
          <p:cNvPr id="3" name="Text Placeholder 2"/>
          <p:cNvSpPr>
            <a:spLocks noGrp="1"/>
          </p:cNvSpPr>
          <p:nvPr>
            <p:ph type="body" idx="1"/>
          </p:nvPr>
        </p:nvSpPr>
        <p:spPr/>
        <p:txBody>
          <a:bodyPr/>
          <a:lstStyle/>
          <a:p>
            <a:r>
              <a:rPr lang="el-GR" i="1" u="sng" dirty="0"/>
              <a:t>    Αγωνίσματα στην αρχαιότητα</a:t>
            </a:r>
          </a:p>
        </p:txBody>
      </p:sp>
      <p:sp>
        <p:nvSpPr>
          <p:cNvPr id="4" name="Content Placeholder 3"/>
          <p:cNvSpPr>
            <a:spLocks noGrp="1"/>
          </p:cNvSpPr>
          <p:nvPr>
            <p:ph sz="half" idx="2"/>
          </p:nvPr>
        </p:nvSpPr>
        <p:spPr/>
        <p:txBody>
          <a:bodyPr>
            <a:normAutofit fontScale="77500" lnSpcReduction="20000"/>
          </a:bodyPr>
          <a:lstStyle/>
          <a:p>
            <a:r>
              <a:rPr lang="el-GR" dirty="0"/>
              <a:t>Αρχικά υπήρχε μόνο ένα αγώνισμα — ο δρόμος στάδιον, μήκους 192 μέτρων.</a:t>
            </a:r>
            <a:br>
              <a:rPr lang="el-GR" dirty="0"/>
            </a:br>
            <a:r>
              <a:rPr lang="el-GR" dirty="0"/>
              <a:t>Αργότερα προστέθηκαν:</a:t>
            </a:r>
          </a:p>
          <a:p>
            <a:r>
              <a:rPr lang="el-GR" dirty="0"/>
              <a:t>Πένταθλο (άλμα, δρόμος, δίσκος, ακόντιο και πάλη)</a:t>
            </a:r>
          </a:p>
          <a:p>
            <a:r>
              <a:rPr lang="el-GR" dirty="0"/>
              <a:t>Παγκράτιο (σκληρός συνδυασμός πάλης και πυγμαχίας)</a:t>
            </a:r>
          </a:p>
          <a:p>
            <a:r>
              <a:rPr lang="el-GR" dirty="0"/>
              <a:t>Πυγμαχία</a:t>
            </a:r>
          </a:p>
          <a:p>
            <a:r>
              <a:rPr lang="el-GR" dirty="0"/>
              <a:t>Αγώνες αρμάτων</a:t>
            </a:r>
          </a:p>
          <a:p>
            <a:r>
              <a:rPr lang="el-GR" dirty="0"/>
              <a:t>Οι νικητές δεν έπαιρναν χρήματα ή μετάλλια — μόνο ένα στεφάνι από ελιά και αιώνια δόξα.</a:t>
            </a:r>
          </a:p>
          <a:p>
            <a:pPr marL="0" indent="0">
              <a:buNone/>
            </a:pPr>
            <a:endParaRPr lang="el-GR" dirty="0"/>
          </a:p>
        </p:txBody>
      </p:sp>
      <p:sp>
        <p:nvSpPr>
          <p:cNvPr id="5" name="Text Placeholder 4"/>
          <p:cNvSpPr>
            <a:spLocks noGrp="1"/>
          </p:cNvSpPr>
          <p:nvPr>
            <p:ph type="body" sz="quarter" idx="3"/>
          </p:nvPr>
        </p:nvSpPr>
        <p:spPr/>
        <p:txBody>
          <a:bodyPr>
            <a:normAutofit fontScale="32500" lnSpcReduction="20000"/>
          </a:bodyPr>
          <a:lstStyle/>
          <a:p>
            <a:r>
              <a:rPr lang="ru-RU" b="0" dirty="0"/>
              <a:t>Изначально существовало лишь одно соревнование — </a:t>
            </a:r>
            <a:r>
              <a:rPr lang="ru-RU" dirty="0"/>
              <a:t>стадион</a:t>
            </a:r>
            <a:r>
              <a:rPr lang="ru-RU" b="0" dirty="0"/>
              <a:t>, бег на 192 метра.</a:t>
            </a:r>
            <a:br>
              <a:rPr lang="ru-RU" dirty="0"/>
            </a:br>
            <a:r>
              <a:rPr lang="ru-RU" b="0" dirty="0"/>
              <a:t>Позже добавились:</a:t>
            </a:r>
            <a:br>
              <a:rPr lang="ru-RU" dirty="0"/>
            </a:br>
            <a:br>
              <a:rPr lang="ru-RU" dirty="0"/>
            </a:br>
            <a:r>
              <a:rPr lang="ru-RU" b="0" dirty="0"/>
              <a:t>* Пятиборье (прыжки, бег, метание диска, копья и борьба)</a:t>
            </a:r>
            <a:br>
              <a:rPr lang="ru-RU" dirty="0"/>
            </a:br>
            <a:r>
              <a:rPr lang="ru-RU" b="0" dirty="0"/>
              <a:t>* Панкратия (жестокая смесь борьбы и кулачного боя)</a:t>
            </a:r>
            <a:br>
              <a:rPr lang="ru-RU" dirty="0"/>
            </a:br>
            <a:r>
              <a:rPr lang="ru-RU" b="0" dirty="0"/>
              <a:t>* Бокс</a:t>
            </a:r>
            <a:br>
              <a:rPr lang="ru-RU" dirty="0"/>
            </a:br>
            <a:r>
              <a:rPr lang="ru-RU" b="0" dirty="0"/>
              <a:t>* Состязания на колесницах</a:t>
            </a:r>
            <a:br>
              <a:rPr lang="ru-RU" dirty="0"/>
            </a:br>
            <a:r>
              <a:rPr lang="ru-RU" b="0" dirty="0"/>
              <a:t>  Победителям не вручали денег или медалей — лишь венок из оливы и бессмертная слава.</a:t>
            </a:r>
            <a:endParaRPr lang="el-GR" dirty="0"/>
          </a:p>
        </p:txBody>
      </p:sp>
      <p:pic>
        <p:nvPicPr>
          <p:cNvPr id="7170" name="Picture 2" descr="Ολυμπιακοί Αγώνες Α' | Greece Paradise"/>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288437" y="2704454"/>
            <a:ext cx="4703736" cy="3219773"/>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Изображение выглядит как дизайн&#10;&#10;Содержимое, созданное искусственным интеллектом, может быть неверным.">
            <a:extLst>
              <a:ext uri="{FF2B5EF4-FFF2-40B4-BE49-F238E27FC236}">
                <a16:creationId xmlns:a16="http://schemas.microsoft.com/office/drawing/2014/main" id="{C084F4D0-F696-4916-FDE8-3E92F6CC263A}"/>
              </a:ext>
            </a:extLst>
          </p:cNvPr>
          <p:cNvPicPr>
            <a:picLocks noChangeAspect="1"/>
          </p:cNvPicPr>
          <p:nvPr/>
        </p:nvPicPr>
        <p:blipFill>
          <a:blip r:embed="rId3"/>
          <a:stretch>
            <a:fillRect/>
          </a:stretch>
        </p:blipFill>
        <p:spPr>
          <a:xfrm>
            <a:off x="9226998" y="201591"/>
            <a:ext cx="2493363" cy="919922"/>
          </a:xfrm>
          <a:prstGeom prst="rect">
            <a:avLst/>
          </a:prstGeom>
        </p:spPr>
      </p:pic>
    </p:spTree>
    <p:extLst>
      <p:ext uri="{BB962C8B-B14F-4D97-AF65-F5344CB8AC3E}">
        <p14:creationId xmlns:p14="http://schemas.microsoft.com/office/powerpoint/2010/main" val="1174077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Cyrl-AZ" b="1" i="1" dirty="0">
                <a:solidFill>
                  <a:srgbClr val="0070C0"/>
                </a:solidFill>
              </a:rPr>
              <a:t>Ценности древних Олимпийских игр</a:t>
            </a:r>
            <a:endParaRPr lang="el-GR" i="1" dirty="0">
              <a:solidFill>
                <a:srgbClr val="0070C0"/>
              </a:solidFill>
            </a:endParaRPr>
          </a:p>
        </p:txBody>
      </p:sp>
      <p:sp>
        <p:nvSpPr>
          <p:cNvPr id="3" name="Text Placeholder 2"/>
          <p:cNvSpPr>
            <a:spLocks noGrp="1"/>
          </p:cNvSpPr>
          <p:nvPr>
            <p:ph type="body" idx="1"/>
          </p:nvPr>
        </p:nvSpPr>
        <p:spPr/>
        <p:txBody>
          <a:bodyPr/>
          <a:lstStyle/>
          <a:p>
            <a:r>
              <a:rPr lang="el-GR" i="1" u="sng" dirty="0"/>
              <a:t>Αξίες των αρχαίων Ολυμπιακών Αγώνων</a:t>
            </a:r>
          </a:p>
        </p:txBody>
      </p:sp>
      <p:sp>
        <p:nvSpPr>
          <p:cNvPr id="4" name="Content Placeholder 3"/>
          <p:cNvSpPr>
            <a:spLocks noGrp="1"/>
          </p:cNvSpPr>
          <p:nvPr>
            <p:ph sz="half" idx="2"/>
          </p:nvPr>
        </p:nvSpPr>
        <p:spPr/>
        <p:txBody>
          <a:bodyPr>
            <a:normAutofit fontScale="85000" lnSpcReduction="20000"/>
          </a:bodyPr>
          <a:lstStyle/>
          <a:p>
            <a:r>
              <a:rPr lang="el-GR" dirty="0"/>
              <a:t>Οι Ολυμπιακοί Αγώνες δίδασκαν υψηλά ιδανικά:</a:t>
            </a:r>
          </a:p>
          <a:p>
            <a:r>
              <a:rPr lang="el-GR" dirty="0"/>
              <a:t>Αγωνιστικό πνεύμα — τίμιος αγώνας με σεβασμό</a:t>
            </a:r>
          </a:p>
          <a:p>
            <a:r>
              <a:rPr lang="el-GR" dirty="0"/>
              <a:t>Αρετή — καλλιέργεια σώματος και πνεύματος</a:t>
            </a:r>
          </a:p>
          <a:p>
            <a:r>
              <a:rPr lang="el-GR" dirty="0"/>
              <a:t>Ενότητα — υπενθύμιση ότι είμαστε ένας λαός</a:t>
            </a:r>
          </a:p>
          <a:p>
            <a:r>
              <a:rPr lang="el-GR" dirty="0"/>
              <a:t>Κατά την Ολυμπιακή Εκεχειρία, ακόμα και οι πιο σφοδροί εχθροί σταματούσαν τον πόλεμο. Αυτή είναι η ουσία της ολυμπιακής ειρήνης.</a:t>
            </a:r>
          </a:p>
          <a:p>
            <a:endParaRPr lang="el-GR" dirty="0"/>
          </a:p>
        </p:txBody>
      </p:sp>
      <p:sp>
        <p:nvSpPr>
          <p:cNvPr id="5" name="Text Placeholder 4"/>
          <p:cNvSpPr>
            <a:spLocks noGrp="1"/>
          </p:cNvSpPr>
          <p:nvPr>
            <p:ph type="body" sz="quarter" idx="3"/>
          </p:nvPr>
        </p:nvSpPr>
        <p:spPr/>
        <p:txBody>
          <a:bodyPr>
            <a:normAutofit fontScale="25000" lnSpcReduction="20000"/>
          </a:bodyPr>
          <a:lstStyle/>
          <a:p>
            <a:br>
              <a:rPr lang="ru-RU" dirty="0"/>
            </a:br>
            <a:r>
              <a:rPr lang="ru-RU" b="0" dirty="0"/>
              <a:t>Олимпийские игры учили высоким идеалам:</a:t>
            </a:r>
            <a:br>
              <a:rPr lang="ru-RU" dirty="0"/>
            </a:br>
            <a:br>
              <a:rPr lang="ru-RU" dirty="0"/>
            </a:br>
            <a:r>
              <a:rPr lang="ru-RU" b="0" dirty="0"/>
              <a:t>* </a:t>
            </a:r>
            <a:r>
              <a:rPr lang="ru-RU" dirty="0"/>
              <a:t>Соревновательный дух</a:t>
            </a:r>
            <a:r>
              <a:rPr lang="ru-RU" b="0" dirty="0"/>
              <a:t> — борьба с честью и уважением</a:t>
            </a:r>
            <a:br>
              <a:rPr lang="ru-RU" dirty="0"/>
            </a:br>
            <a:r>
              <a:rPr lang="ru-RU" b="0" dirty="0"/>
              <a:t>* </a:t>
            </a:r>
            <a:r>
              <a:rPr lang="ru-RU" dirty="0"/>
              <a:t>Добродетель</a:t>
            </a:r>
            <a:r>
              <a:rPr lang="ru-RU" b="0" dirty="0"/>
              <a:t> — развитие тела и духа</a:t>
            </a:r>
            <a:br>
              <a:rPr lang="ru-RU" dirty="0"/>
            </a:br>
            <a:r>
              <a:rPr lang="ru-RU" b="0" dirty="0"/>
              <a:t>* </a:t>
            </a:r>
            <a:r>
              <a:rPr lang="ru-RU" dirty="0"/>
              <a:t>Единство</a:t>
            </a:r>
            <a:r>
              <a:rPr lang="ru-RU" b="0" dirty="0"/>
              <a:t> — память о том, что мы один народ</a:t>
            </a:r>
            <a:br>
              <a:rPr lang="ru-RU" dirty="0"/>
            </a:br>
            <a:r>
              <a:rPr lang="ru-RU" b="0" dirty="0"/>
              <a:t>  Во время Олимпийского перемирия даже самые яростные враги прекращали войны. Это и есть суть олимпийского мира.</a:t>
            </a:r>
            <a:br>
              <a:rPr lang="ru-RU" dirty="0"/>
            </a:br>
            <a:endParaRPr lang="el-GR" dirty="0"/>
          </a:p>
        </p:txBody>
      </p:sp>
      <p:pic>
        <p:nvPicPr>
          <p:cNvPr id="8194" name="Picture 2" descr="Κότινος (στεφάνι) - Βικιπαίδεια"/>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6274122" y="2505075"/>
            <a:ext cx="4979343" cy="3684588"/>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Изображение выглядит как дизайн&#10;&#10;Содержимое, созданное искусственным интеллектом, может быть неверным.">
            <a:extLst>
              <a:ext uri="{FF2B5EF4-FFF2-40B4-BE49-F238E27FC236}">
                <a16:creationId xmlns:a16="http://schemas.microsoft.com/office/drawing/2014/main" id="{A6C9895C-9431-3169-6E3B-138AA01B82AB}"/>
              </a:ext>
            </a:extLst>
          </p:cNvPr>
          <p:cNvPicPr>
            <a:picLocks noChangeAspect="1"/>
          </p:cNvPicPr>
          <p:nvPr/>
        </p:nvPicPr>
        <p:blipFill>
          <a:blip r:embed="rId3"/>
          <a:stretch>
            <a:fillRect/>
          </a:stretch>
        </p:blipFill>
        <p:spPr>
          <a:xfrm>
            <a:off x="9698636" y="-4660"/>
            <a:ext cx="2493363" cy="919922"/>
          </a:xfrm>
          <a:prstGeom prst="rect">
            <a:avLst/>
          </a:prstGeom>
        </p:spPr>
      </p:pic>
    </p:spTree>
    <p:extLst>
      <p:ext uri="{BB962C8B-B14F-4D97-AF65-F5344CB8AC3E}">
        <p14:creationId xmlns:p14="http://schemas.microsoft.com/office/powerpoint/2010/main" val="1133934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ru-RU" i="1" dirty="0">
                <a:solidFill>
                  <a:srgbClr val="0070C0"/>
                </a:solidFill>
              </a:rPr>
            </a:br>
            <a:r>
              <a:rPr lang="az-Cyrl-AZ" b="1" i="1" dirty="0">
                <a:solidFill>
                  <a:srgbClr val="0070C0"/>
                </a:solidFill>
              </a:rPr>
              <a:t>Упадок и запрет</a:t>
            </a:r>
            <a:endParaRPr lang="el-GR" i="1" dirty="0">
              <a:solidFill>
                <a:srgbClr val="0070C0"/>
              </a:solidFill>
            </a:endParaRPr>
          </a:p>
        </p:txBody>
      </p:sp>
      <p:sp>
        <p:nvSpPr>
          <p:cNvPr id="3" name="Text Placeholder 2"/>
          <p:cNvSpPr>
            <a:spLocks noGrp="1"/>
          </p:cNvSpPr>
          <p:nvPr>
            <p:ph type="body" idx="1"/>
          </p:nvPr>
        </p:nvSpPr>
        <p:spPr/>
        <p:txBody>
          <a:bodyPr/>
          <a:lstStyle/>
          <a:p>
            <a:r>
              <a:rPr lang="el-GR" i="1" u="sng" dirty="0"/>
              <a:t>Παρακμή και απαγόρευση</a:t>
            </a:r>
          </a:p>
        </p:txBody>
      </p:sp>
      <p:sp>
        <p:nvSpPr>
          <p:cNvPr id="4" name="Content Placeholder 3"/>
          <p:cNvSpPr>
            <a:spLocks noGrp="1"/>
          </p:cNvSpPr>
          <p:nvPr>
            <p:ph sz="half" idx="2"/>
          </p:nvPr>
        </p:nvSpPr>
        <p:spPr/>
        <p:txBody>
          <a:bodyPr>
            <a:normAutofit fontScale="92500" lnSpcReduction="20000"/>
          </a:bodyPr>
          <a:lstStyle/>
          <a:p>
            <a:pPr marL="0" indent="0">
              <a:buNone/>
            </a:pPr>
            <a:r>
              <a:rPr lang="el-GR" dirty="0"/>
              <a:t>Μετά τον 4ο αιώνα π.Χ., οι Αγώνες έχασαν τον θρησκευτικό και πολιτισμικό τους χαρακτήρα.</a:t>
            </a:r>
            <a:br>
              <a:rPr lang="el-GR" dirty="0"/>
            </a:br>
            <a:r>
              <a:rPr lang="el-GR" dirty="0"/>
              <a:t>Οι Ρωμαίοι αυτοκράτορες τους διατήρησαν, αλλά τους μετέτρεψαν σε θεάματα.</a:t>
            </a:r>
            <a:br>
              <a:rPr lang="el-GR" dirty="0"/>
            </a:br>
            <a:r>
              <a:rPr lang="el-GR" dirty="0"/>
              <a:t>Το 393 μ.Χ., ο χριστιανός αυτοκράτορας Θεοδόσιος Α΄ απαγόρευσε τους Ολυμπιακούς Αγώνες ως παγανιστικό έθιμο.</a:t>
            </a:r>
            <a:br>
              <a:rPr lang="el-GR" dirty="0"/>
            </a:br>
            <a:r>
              <a:rPr lang="el-GR" dirty="0"/>
              <a:t>Έτσι, οι Αγώνες ξεχάστηκαν για 1500 χρόνια.</a:t>
            </a:r>
          </a:p>
        </p:txBody>
      </p:sp>
      <p:sp>
        <p:nvSpPr>
          <p:cNvPr id="5" name="Text Placeholder 4"/>
          <p:cNvSpPr>
            <a:spLocks noGrp="1"/>
          </p:cNvSpPr>
          <p:nvPr>
            <p:ph type="body" sz="quarter" idx="3"/>
          </p:nvPr>
        </p:nvSpPr>
        <p:spPr/>
        <p:txBody>
          <a:bodyPr>
            <a:normAutofit fontScale="47500" lnSpcReduction="20000"/>
          </a:bodyPr>
          <a:lstStyle/>
          <a:p>
            <a:r>
              <a:rPr lang="ru-RU" b="0" dirty="0"/>
              <a:t>После IV века до н. э. Игры утратили религиозный и культурный характер.</a:t>
            </a:r>
            <a:br>
              <a:rPr lang="ru-RU" dirty="0"/>
            </a:br>
            <a:r>
              <a:rPr lang="ru-RU" b="0" dirty="0"/>
              <a:t>Римские императоры сохраняли Игры, но превратили их в зрелища.</a:t>
            </a:r>
            <a:br>
              <a:rPr lang="ru-RU" dirty="0"/>
            </a:br>
            <a:r>
              <a:rPr lang="ru-RU" b="0" dirty="0"/>
              <a:t>В 393 году н. э. христианский император Феодосий I запретил Олимпийские игры как языческий ритуал.</a:t>
            </a:r>
            <a:br>
              <a:rPr lang="ru-RU" dirty="0"/>
            </a:br>
            <a:r>
              <a:rPr lang="ru-RU" b="0" dirty="0"/>
              <a:t>Так Игры были забыты на 1500 лет.</a:t>
            </a:r>
            <a:br>
              <a:rPr lang="ru-RU" dirty="0"/>
            </a:br>
            <a:endParaRPr lang="el-GR" dirty="0"/>
          </a:p>
        </p:txBody>
      </p:sp>
      <p:pic>
        <p:nvPicPr>
          <p:cNvPr id="9218" name="Picture 2" descr="undefined"/>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303936" y="2505075"/>
            <a:ext cx="4959457" cy="3388156"/>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Изображение выглядит как дизайн&#10;&#10;Содержимое, созданное искусственным интеллектом, может быть неверным.">
            <a:extLst>
              <a:ext uri="{FF2B5EF4-FFF2-40B4-BE49-F238E27FC236}">
                <a16:creationId xmlns:a16="http://schemas.microsoft.com/office/drawing/2014/main" id="{230DE136-5C5E-6F22-E599-7CAEE8C1F6F7}"/>
              </a:ext>
            </a:extLst>
          </p:cNvPr>
          <p:cNvPicPr>
            <a:picLocks noChangeAspect="1"/>
          </p:cNvPicPr>
          <p:nvPr/>
        </p:nvPicPr>
        <p:blipFill>
          <a:blip r:embed="rId3"/>
          <a:stretch>
            <a:fillRect/>
          </a:stretch>
        </p:blipFill>
        <p:spPr>
          <a:xfrm>
            <a:off x="9698636" y="-4660"/>
            <a:ext cx="2493363" cy="919922"/>
          </a:xfrm>
          <a:prstGeom prst="rect">
            <a:avLst/>
          </a:prstGeom>
        </p:spPr>
      </p:pic>
    </p:spTree>
    <p:extLst>
      <p:ext uri="{BB962C8B-B14F-4D97-AF65-F5344CB8AC3E}">
        <p14:creationId xmlns:p14="http://schemas.microsoft.com/office/powerpoint/2010/main" val="4254275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Cyrl-AZ" b="1" i="1" dirty="0">
                <a:solidFill>
                  <a:srgbClr val="0070C0"/>
                </a:solidFill>
              </a:rPr>
              <a:t>Возрождение Олимпийских игр</a:t>
            </a:r>
            <a:endParaRPr lang="el-GR" i="1" dirty="0">
              <a:solidFill>
                <a:srgbClr val="0070C0"/>
              </a:solidFill>
            </a:endParaRPr>
          </a:p>
        </p:txBody>
      </p:sp>
      <p:sp>
        <p:nvSpPr>
          <p:cNvPr id="3" name="Text Placeholder 2"/>
          <p:cNvSpPr>
            <a:spLocks noGrp="1"/>
          </p:cNvSpPr>
          <p:nvPr>
            <p:ph type="body" idx="1"/>
          </p:nvPr>
        </p:nvSpPr>
        <p:spPr/>
        <p:txBody>
          <a:bodyPr/>
          <a:lstStyle/>
          <a:p>
            <a:r>
              <a:rPr lang="el-GR" i="1" u="sng" dirty="0"/>
              <a:t>Αναβίωση των Ολυμπιακών Αγώνων</a:t>
            </a:r>
          </a:p>
        </p:txBody>
      </p:sp>
      <p:sp>
        <p:nvSpPr>
          <p:cNvPr id="4" name="Content Placeholder 3"/>
          <p:cNvSpPr>
            <a:spLocks noGrp="1"/>
          </p:cNvSpPr>
          <p:nvPr>
            <p:ph sz="half" idx="2"/>
          </p:nvPr>
        </p:nvSpPr>
        <p:spPr/>
        <p:txBody>
          <a:bodyPr>
            <a:normAutofit fontScale="85000" lnSpcReduction="10000"/>
          </a:bodyPr>
          <a:lstStyle/>
          <a:p>
            <a:pPr marL="0" indent="0">
              <a:buNone/>
            </a:pPr>
            <a:r>
              <a:rPr lang="el-GR" dirty="0"/>
              <a:t>Τον 19ο αιώνα, ο ανθρωπισμός και το ενδιαφέρον για την αρχαιότητα αναβίωσαν την ιδέα των Ολυμπιακών Αγώνων.</a:t>
            </a:r>
            <a:br>
              <a:rPr lang="el-GR" dirty="0"/>
            </a:br>
            <a:r>
              <a:rPr lang="el-GR" dirty="0"/>
              <a:t>Ο Γάλλος παιδαγωγός Πιερ ντε Κουμπερτέν πίστευε ότι ο αθλητισμός μπορεί να ενώσει τους λαούς.</a:t>
            </a:r>
            <a:br>
              <a:rPr lang="el-GR" dirty="0"/>
            </a:br>
            <a:r>
              <a:rPr lang="el-GR" dirty="0"/>
              <a:t>Μαζί με τον Έλληνα Δημήτριο Βικέλα, οργάνωσε τους πρώτους σύγχρονους Αγώνες στην Αθήνα το 1896.</a:t>
            </a:r>
            <a:br>
              <a:rPr lang="el-GR" dirty="0"/>
            </a:br>
            <a:r>
              <a:rPr lang="el-GR" dirty="0"/>
              <a:t>Ο κόσμος ξαναστράφηκε προς την Ελλάδα.</a:t>
            </a:r>
          </a:p>
          <a:p>
            <a:endParaRPr lang="el-GR" dirty="0"/>
          </a:p>
        </p:txBody>
      </p:sp>
      <p:sp>
        <p:nvSpPr>
          <p:cNvPr id="5" name="Text Placeholder 4"/>
          <p:cNvSpPr>
            <a:spLocks noGrp="1"/>
          </p:cNvSpPr>
          <p:nvPr>
            <p:ph type="body" sz="quarter" idx="3"/>
          </p:nvPr>
        </p:nvSpPr>
        <p:spPr/>
        <p:txBody>
          <a:bodyPr>
            <a:normAutofit fontScale="47500" lnSpcReduction="20000"/>
          </a:bodyPr>
          <a:lstStyle/>
          <a:p>
            <a:r>
              <a:rPr lang="ru-RU" b="0" dirty="0"/>
              <a:t>В XIX веке гуманизм и интерес к античности возродили идею Олимпийских игр.</a:t>
            </a:r>
            <a:br>
              <a:rPr lang="ru-RU" dirty="0"/>
            </a:br>
            <a:r>
              <a:rPr lang="ru-RU" b="0" dirty="0"/>
              <a:t>Французский педагог </a:t>
            </a:r>
            <a:r>
              <a:rPr lang="ru-RU" dirty="0"/>
              <a:t>Пьер де Кубертен</a:t>
            </a:r>
            <a:r>
              <a:rPr lang="ru-RU" b="0" dirty="0"/>
              <a:t> верил, что спорт может объединить народы.</a:t>
            </a:r>
            <a:br>
              <a:rPr lang="ru-RU" dirty="0"/>
            </a:br>
            <a:r>
              <a:rPr lang="ru-RU" b="0" dirty="0"/>
              <a:t>Совместно с греком </a:t>
            </a:r>
            <a:r>
              <a:rPr lang="ru-RU" dirty="0"/>
              <a:t>Димитриосом Викеласом</a:t>
            </a:r>
            <a:r>
              <a:rPr lang="ru-RU" b="0" dirty="0"/>
              <a:t> он организовал первые современные Игры в Афинах в 1896 году.</a:t>
            </a:r>
            <a:br>
              <a:rPr lang="ru-RU" dirty="0"/>
            </a:br>
            <a:r>
              <a:rPr lang="ru-RU" b="0" dirty="0"/>
              <a:t>Мир снова повернулся к Греции.</a:t>
            </a:r>
            <a:endParaRPr lang="el-GR" dirty="0"/>
          </a:p>
        </p:txBody>
      </p:sp>
      <p:pic>
        <p:nvPicPr>
          <p:cNvPr id="8" name="Content Placeholder 7"/>
          <p:cNvPicPr>
            <a:picLocks noGrp="1" noChangeAspect="1"/>
          </p:cNvPicPr>
          <p:nvPr>
            <p:ph sz="quarter" idx="4"/>
          </p:nvPr>
        </p:nvPicPr>
        <p:blipFill>
          <a:blip r:embed="rId2"/>
          <a:stretch>
            <a:fillRect/>
          </a:stretch>
        </p:blipFill>
        <p:spPr>
          <a:xfrm>
            <a:off x="6280688" y="2712203"/>
            <a:ext cx="5074700" cy="3351509"/>
          </a:xfrm>
          <a:prstGeom prst="rect">
            <a:avLst/>
          </a:prstGeom>
        </p:spPr>
      </p:pic>
      <p:pic>
        <p:nvPicPr>
          <p:cNvPr id="6" name="Рисунок 5" descr="Изображение выглядит как дизайн&#10;&#10;Содержимое, созданное искусственным интеллектом, может быть неверным.">
            <a:extLst>
              <a:ext uri="{FF2B5EF4-FFF2-40B4-BE49-F238E27FC236}">
                <a16:creationId xmlns:a16="http://schemas.microsoft.com/office/drawing/2014/main" id="{DECCFD56-777A-E8B9-5C41-312985637DEF}"/>
              </a:ext>
            </a:extLst>
          </p:cNvPr>
          <p:cNvPicPr>
            <a:picLocks noChangeAspect="1"/>
          </p:cNvPicPr>
          <p:nvPr/>
        </p:nvPicPr>
        <p:blipFill>
          <a:blip r:embed="rId3"/>
          <a:stretch>
            <a:fillRect/>
          </a:stretch>
        </p:blipFill>
        <p:spPr>
          <a:xfrm>
            <a:off x="9698636" y="-4660"/>
            <a:ext cx="2493363" cy="919922"/>
          </a:xfrm>
          <a:prstGeom prst="rect">
            <a:avLst/>
          </a:prstGeom>
        </p:spPr>
      </p:pic>
    </p:spTree>
    <p:extLst>
      <p:ext uri="{BB962C8B-B14F-4D97-AF65-F5344CB8AC3E}">
        <p14:creationId xmlns:p14="http://schemas.microsoft.com/office/powerpoint/2010/main" val="33999900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TotalTime>
  <Words>2738</Words>
  <Application>Microsoft Office PowerPoint</Application>
  <PresentationFormat>Широкоэкранный</PresentationFormat>
  <Paragraphs>115</Paragraphs>
  <Slides>22</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22</vt:i4>
      </vt:variant>
    </vt:vector>
  </HeadingPairs>
  <TitlesOfParts>
    <vt:vector size="27" baseType="lpstr">
      <vt:lpstr>Arial</vt:lpstr>
      <vt:lpstr>Calibri</vt:lpstr>
      <vt:lpstr>Calibri Light</vt:lpstr>
      <vt:lpstr>Times New Roman</vt:lpstr>
      <vt:lpstr>Office Theme</vt:lpstr>
      <vt:lpstr>Η Ελλάδα και οι Ολυμπιακοί Αγώνες</vt:lpstr>
      <vt:lpstr>Заглавие презентации</vt:lpstr>
      <vt:lpstr>Почему это важно?</vt:lpstr>
      <vt:lpstr>Священное место Олимпия</vt:lpstr>
      <vt:lpstr>Кто мог участвовать?</vt:lpstr>
      <vt:lpstr> Соревнования в древности</vt:lpstr>
      <vt:lpstr>Ценности древних Олимпийских игр</vt:lpstr>
      <vt:lpstr> Упадок и запрет</vt:lpstr>
      <vt:lpstr>Возрождение Олимпийских игр</vt:lpstr>
      <vt:lpstr>Олимпиада в Афинах, 1896 </vt:lpstr>
      <vt:lpstr> Греция и Олимпийские игры сегодня</vt:lpstr>
      <vt:lpstr>Когда Греция вновь зажгла свет Олимпийского мира.</vt:lpstr>
      <vt:lpstr>Олимпийский огонь и Греция</vt:lpstr>
      <vt:lpstr> Олимпийский дух и молодёжь</vt:lpstr>
      <vt:lpstr>Что даёт нам связь Греции с Олимпийскими играми?</vt:lpstr>
      <vt:lpstr>Заключение: Вечная связь</vt:lpstr>
      <vt:lpstr>Послание тем, кто смотрит в записи</vt:lpstr>
      <vt:lpstr>Последняя мысль: Олива — символ нового начала</vt:lpstr>
      <vt:lpstr>       Олимпийские игры могут меняться — эпохи, формы, технологии, — но их сердце до сих пор бьётся по-гречески. Греция — это не только прошлое Олимпийских игр. Это свет, который ведёт их в будущее. Сохраним же живыми ценности борьбы, мира и единства — не только на аренах, но и в нашей повседневной жизни. </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Aggelos</dc:creator>
  <cp:lastModifiedBy>Теодора Янници</cp:lastModifiedBy>
  <cp:revision>16</cp:revision>
  <dcterms:created xsi:type="dcterms:W3CDTF">2025-07-28T09:58:04Z</dcterms:created>
  <dcterms:modified xsi:type="dcterms:W3CDTF">2025-07-28T13:55:23Z</dcterms:modified>
</cp:coreProperties>
</file>